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4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4.jpg" ContentType="image/png"/>
  <Override PartName="/ppt/notesSlides/notesSlide9.xml" ContentType="application/vnd.openxmlformats-officedocument.presentationml.notesSlide+xml"/>
  <Override PartName="/ppt/media/image26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47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29" r:id="rId4"/>
    <p:sldId id="358" r:id="rId5"/>
    <p:sldId id="359" r:id="rId6"/>
    <p:sldId id="360" r:id="rId7"/>
    <p:sldId id="380" r:id="rId8"/>
    <p:sldId id="381" r:id="rId9"/>
    <p:sldId id="361" r:id="rId10"/>
    <p:sldId id="362" r:id="rId11"/>
    <p:sldId id="364" r:id="rId12"/>
    <p:sldId id="365" r:id="rId13"/>
    <p:sldId id="372" r:id="rId14"/>
    <p:sldId id="379" r:id="rId15"/>
    <p:sldId id="376" r:id="rId16"/>
    <p:sldId id="366" r:id="rId17"/>
    <p:sldId id="367" r:id="rId18"/>
    <p:sldId id="373" r:id="rId19"/>
    <p:sldId id="382" r:id="rId20"/>
    <p:sldId id="368" r:id="rId21"/>
    <p:sldId id="374" r:id="rId22"/>
    <p:sldId id="377" r:id="rId23"/>
    <p:sldId id="378" r:id="rId24"/>
    <p:sldId id="371" r:id="rId25"/>
    <p:sldId id="328" r:id="rId26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6D72DF"/>
    <a:srgbClr val="44A3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4" autoAdjust="0"/>
    <p:restoredTop sz="80093" autoAdjust="0"/>
  </p:normalViewPr>
  <p:slideViewPr>
    <p:cSldViewPr>
      <p:cViewPr varScale="1">
        <p:scale>
          <a:sx n="53" d="100"/>
          <a:sy n="53" d="100"/>
        </p:scale>
        <p:origin x="-1148" y="-76"/>
      </p:cViewPr>
      <p:guideLst>
        <p:guide orient="horz" pos="379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6255EB-FCAE-46FB-8D7A-CDAE36147C7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DD6FC952-965D-479A-9813-ED8426BD7383}">
      <dgm:prSet phldrT="[텍스트]" custT="1"/>
      <dgm:spPr/>
      <dgm:t>
        <a:bodyPr/>
        <a:lstStyle/>
        <a:p>
          <a:pPr latinLnBrk="1"/>
          <a:r>
            <a:rPr lang="ko-KR" altLang="en-US" sz="2200" dirty="0" smtClean="0">
              <a:latin typeface="나눔스퀘어라운드 ExtraBold" pitchFamily="50" charset="-127"/>
              <a:ea typeface="나눔스퀘어라운드 ExtraBold" pitchFamily="50" charset="-127"/>
            </a:rPr>
            <a:t>정교한</a:t>
          </a:r>
          <a:endParaRPr lang="en-US" altLang="ko-KR" sz="2200" dirty="0" smtClean="0">
            <a:latin typeface="나눔스퀘어라운드 ExtraBold" pitchFamily="50" charset="-127"/>
            <a:ea typeface="나눔스퀘어라운드 ExtraBold" pitchFamily="50" charset="-127"/>
          </a:endParaRPr>
        </a:p>
        <a:p>
          <a:pPr latinLnBrk="1"/>
          <a:r>
            <a:rPr lang="ko-KR" altLang="en-US" sz="2200" dirty="0" smtClean="0">
              <a:latin typeface="나눔스퀘어라운드 ExtraBold" pitchFamily="50" charset="-127"/>
              <a:ea typeface="나눔스퀘어라운드 ExtraBold" pitchFamily="50" charset="-127"/>
            </a:rPr>
            <a:t> 전처리 과정</a:t>
          </a:r>
          <a:endParaRPr lang="ko-KR" altLang="en-US" sz="2200" dirty="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D75D4205-40C2-4A00-887A-60658DF4793A}" type="parTrans" cxnId="{1BF2B960-C13A-496D-9F1B-5B33E271AAB9}">
      <dgm:prSet/>
      <dgm:spPr/>
      <dgm:t>
        <a:bodyPr/>
        <a:lstStyle/>
        <a:p>
          <a:pPr latinLnBrk="1"/>
          <a:endParaRPr lang="ko-KR" altLang="en-US"/>
        </a:p>
      </dgm:t>
    </dgm:pt>
    <dgm:pt modelId="{E19FF541-9882-4C41-823C-DD63C3E15A4C}" type="sibTrans" cxnId="{1BF2B960-C13A-496D-9F1B-5B33E271AAB9}">
      <dgm:prSet/>
      <dgm:spPr/>
      <dgm:t>
        <a:bodyPr/>
        <a:lstStyle/>
        <a:p>
          <a:pPr latinLnBrk="1"/>
          <a:endParaRPr lang="ko-KR" altLang="en-US"/>
        </a:p>
      </dgm:t>
    </dgm:pt>
    <dgm:pt modelId="{1CCFC032-931C-411C-AC41-1958A6BC3EFC}">
      <dgm:prSet phldrT="[텍스트]"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3000" b="1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데이터의 양이나 오류 데이터에 대한 정교한 처리과정</a:t>
          </a:r>
          <a:endParaRPr lang="ko-KR" altLang="en-US" sz="3000" b="1" dirty="0">
            <a:ln>
              <a:solidFill>
                <a:schemeClr val="bg1"/>
              </a:solidFill>
            </a:ln>
            <a:solidFill>
              <a:schemeClr val="tx1"/>
            </a:solidFill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891E65FC-9A10-4A4A-B561-9F0997EA4329}" type="parTrans" cxnId="{DEFAC1C5-B004-4F1B-A40E-B19526060FEE}">
      <dgm:prSet/>
      <dgm:spPr/>
      <dgm:t>
        <a:bodyPr/>
        <a:lstStyle/>
        <a:p>
          <a:pPr latinLnBrk="1"/>
          <a:endParaRPr lang="ko-KR" altLang="en-US"/>
        </a:p>
      </dgm:t>
    </dgm:pt>
    <dgm:pt modelId="{CDEFB353-0C52-4AC2-B2EB-AE1A36012FD5}" type="sibTrans" cxnId="{DEFAC1C5-B004-4F1B-A40E-B19526060FEE}">
      <dgm:prSet/>
      <dgm:spPr/>
      <dgm:t>
        <a:bodyPr/>
        <a:lstStyle/>
        <a:p>
          <a:pPr latinLnBrk="1"/>
          <a:endParaRPr lang="ko-KR" altLang="en-US"/>
        </a:p>
      </dgm:t>
    </dgm:pt>
    <dgm:pt modelId="{107ECBCF-1F7B-49DE-B4CD-ED42D9D45E89}">
      <dgm:prSet phldrT="[텍스트]" custT="1"/>
      <dgm:spPr/>
      <dgm:t>
        <a:bodyPr/>
        <a:lstStyle/>
        <a:p>
          <a:pPr latinLnBrk="1"/>
          <a:r>
            <a:rPr lang="ko-KR" altLang="en-US" sz="2200" dirty="0" smtClean="0">
              <a:latin typeface="나눔스퀘어라운드 ExtraBold" pitchFamily="50" charset="-127"/>
              <a:ea typeface="나눔스퀘어라운드 ExtraBold" pitchFamily="50" charset="-127"/>
            </a:rPr>
            <a:t>정확한 </a:t>
          </a:r>
          <a:endParaRPr lang="en-US" altLang="ko-KR" sz="2200" dirty="0" smtClean="0">
            <a:latin typeface="나눔스퀘어라운드 ExtraBold" pitchFamily="50" charset="-127"/>
            <a:ea typeface="나눔스퀘어라운드 ExtraBold" pitchFamily="50" charset="-127"/>
          </a:endParaRPr>
        </a:p>
        <a:p>
          <a:pPr latinLnBrk="1"/>
          <a:r>
            <a:rPr lang="ko-KR" altLang="en-US" sz="2200" dirty="0" smtClean="0">
              <a:latin typeface="나눔스퀘어라운드 ExtraBold" pitchFamily="50" charset="-127"/>
              <a:ea typeface="나눔스퀘어라운드 ExtraBold" pitchFamily="50" charset="-127"/>
            </a:rPr>
            <a:t>추출과정 적용</a:t>
          </a:r>
          <a:endParaRPr lang="ko-KR" altLang="en-US" sz="2200" dirty="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1E6F10C7-91D8-43D7-9EC9-972BDF7A1F13}" type="parTrans" cxnId="{C7BCF1CE-59BE-4878-802F-20735B9FBB1D}">
      <dgm:prSet/>
      <dgm:spPr/>
      <dgm:t>
        <a:bodyPr/>
        <a:lstStyle/>
        <a:p>
          <a:pPr latinLnBrk="1"/>
          <a:endParaRPr lang="ko-KR" altLang="en-US"/>
        </a:p>
      </dgm:t>
    </dgm:pt>
    <dgm:pt modelId="{CBA48925-D36A-4CC2-9A4C-4AC6C61A8004}" type="sibTrans" cxnId="{C7BCF1CE-59BE-4878-802F-20735B9FBB1D}">
      <dgm:prSet/>
      <dgm:spPr/>
      <dgm:t>
        <a:bodyPr/>
        <a:lstStyle/>
        <a:p>
          <a:pPr latinLnBrk="1"/>
          <a:endParaRPr lang="ko-KR" altLang="en-US"/>
        </a:p>
      </dgm:t>
    </dgm:pt>
    <dgm:pt modelId="{ECA43D4B-1856-46A9-ADB0-C27C44A59FE4}">
      <dgm:prSet phldrT="[텍스트]"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3000" b="1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더욱 정확한 </a:t>
          </a:r>
          <a:r>
            <a:rPr lang="ko-KR" altLang="en-US" sz="3000" b="1" dirty="0" err="1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딥러닝</a:t>
          </a:r>
          <a:r>
            <a:rPr lang="ko-KR" altLang="en-US" sz="3000" b="1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 과정</a:t>
          </a:r>
          <a:endParaRPr lang="ko-KR" altLang="en-US" sz="3000" b="1" dirty="0">
            <a:ln>
              <a:solidFill>
                <a:schemeClr val="bg1"/>
              </a:solidFill>
            </a:ln>
            <a:solidFill>
              <a:schemeClr val="tx1"/>
            </a:solidFill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3DB5EF24-B373-4E8B-A625-E0609B2B0D86}" type="parTrans" cxnId="{7F3ED68F-C950-424E-8A20-4E313CBEBA39}">
      <dgm:prSet/>
      <dgm:spPr/>
      <dgm:t>
        <a:bodyPr/>
        <a:lstStyle/>
        <a:p>
          <a:pPr latinLnBrk="1"/>
          <a:endParaRPr lang="ko-KR" altLang="en-US"/>
        </a:p>
      </dgm:t>
    </dgm:pt>
    <dgm:pt modelId="{65A4895F-9A60-4CEC-82CF-09B10CD3A06B}" type="sibTrans" cxnId="{7F3ED68F-C950-424E-8A20-4E313CBEBA39}">
      <dgm:prSet/>
      <dgm:spPr/>
      <dgm:t>
        <a:bodyPr/>
        <a:lstStyle/>
        <a:p>
          <a:pPr latinLnBrk="1"/>
          <a:endParaRPr lang="ko-KR" altLang="en-US"/>
        </a:p>
      </dgm:t>
    </dgm:pt>
    <dgm:pt modelId="{23C77F46-3E44-4812-9B66-91EEC1CEA5C0}">
      <dgm:prSet phldrT="[텍스트]" custT="1"/>
      <dgm:spPr/>
      <dgm:t>
        <a:bodyPr/>
        <a:lstStyle/>
        <a:p>
          <a:pPr latinLnBrk="1"/>
          <a:r>
            <a:rPr lang="en-US" altLang="ko-KR" sz="2200" dirty="0" smtClean="0">
              <a:latin typeface="나눔스퀘어라운드 ExtraBold" pitchFamily="50" charset="-127"/>
              <a:ea typeface="나눔스퀘어라운드 ExtraBold" pitchFamily="50" charset="-127"/>
            </a:rPr>
            <a:t>API</a:t>
          </a:r>
          <a:endParaRPr lang="ko-KR" altLang="en-US" sz="2200" dirty="0"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D34BFD68-7E0E-49E1-9378-178FFD5CC4DD}" type="parTrans" cxnId="{CF45AE77-F8C6-46A1-8193-9BFFA5B90B59}">
      <dgm:prSet/>
      <dgm:spPr/>
      <dgm:t>
        <a:bodyPr/>
        <a:lstStyle/>
        <a:p>
          <a:pPr latinLnBrk="1"/>
          <a:endParaRPr lang="ko-KR" altLang="en-US"/>
        </a:p>
      </dgm:t>
    </dgm:pt>
    <dgm:pt modelId="{89A2C25C-800D-4FEA-8294-61E3D43A2140}" type="sibTrans" cxnId="{CF45AE77-F8C6-46A1-8193-9BFFA5B90B59}">
      <dgm:prSet/>
      <dgm:spPr/>
      <dgm:t>
        <a:bodyPr/>
        <a:lstStyle/>
        <a:p>
          <a:pPr latinLnBrk="1"/>
          <a:endParaRPr lang="ko-KR" altLang="en-US"/>
        </a:p>
      </dgm:t>
    </dgm:pt>
    <dgm:pt modelId="{85D89BC3-78F8-4C49-A279-E378D3C7A78D}">
      <dgm:prSet phldrT="[텍스트]"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sz="3000" b="1" dirty="0" err="1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OpenCV</a:t>
          </a:r>
          <a:r>
            <a:rPr lang="ko-KR" altLang="en-US" sz="3000" b="1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와 같은 실시간 처리능력 </a:t>
          </a:r>
          <a:endParaRPr lang="ko-KR" altLang="en-US" sz="3000" b="1" dirty="0">
            <a:ln>
              <a:solidFill>
                <a:schemeClr val="bg1"/>
              </a:solidFill>
            </a:ln>
            <a:solidFill>
              <a:schemeClr val="tx1"/>
            </a:solidFill>
            <a:latin typeface="나눔스퀘어라운드 ExtraBold" pitchFamily="50" charset="-127"/>
            <a:ea typeface="나눔스퀘어라운드 ExtraBold" pitchFamily="50" charset="-127"/>
          </a:endParaRPr>
        </a:p>
      </dgm:t>
    </dgm:pt>
    <dgm:pt modelId="{63E1B556-AFC9-428E-8ADD-DD82AF84B6F8}" type="parTrans" cxnId="{4F1BFF0D-4DD8-4C5B-880F-0E80F3268394}">
      <dgm:prSet/>
      <dgm:spPr/>
      <dgm:t>
        <a:bodyPr/>
        <a:lstStyle/>
        <a:p>
          <a:pPr latinLnBrk="1"/>
          <a:endParaRPr lang="ko-KR" altLang="en-US"/>
        </a:p>
      </dgm:t>
    </dgm:pt>
    <dgm:pt modelId="{591514D6-B04A-497C-9A2C-2CF1B7AFA790}" type="sibTrans" cxnId="{4F1BFF0D-4DD8-4C5B-880F-0E80F3268394}">
      <dgm:prSet/>
      <dgm:spPr/>
      <dgm:t>
        <a:bodyPr/>
        <a:lstStyle/>
        <a:p>
          <a:pPr latinLnBrk="1"/>
          <a:endParaRPr lang="ko-KR" altLang="en-US"/>
        </a:p>
      </dgm:t>
    </dgm:pt>
    <dgm:pt modelId="{80218014-47E3-4D11-AE52-C18115B0DCBB}" type="pres">
      <dgm:prSet presAssocID="{876255EB-FCAE-46FB-8D7A-CDAE36147C71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890F79-2451-49EB-B9CE-A6C24308A29C}" type="pres">
      <dgm:prSet presAssocID="{DD6FC952-965D-479A-9813-ED8426BD7383}" presName="composite" presStyleCnt="0"/>
      <dgm:spPr/>
    </dgm:pt>
    <dgm:pt modelId="{58DA6793-EB41-481F-B3E7-E0680F73B206}" type="pres">
      <dgm:prSet presAssocID="{DD6FC952-965D-479A-9813-ED8426BD7383}" presName="bentUpArrow1" presStyleLbl="alignImgPlace1" presStyleIdx="0" presStyleCnt="2" custLinFactNeighborX="-67558"/>
      <dgm:spPr/>
    </dgm:pt>
    <dgm:pt modelId="{A48844C8-C375-43E1-88CD-B9A181AABD86}" type="pres">
      <dgm:prSet presAssocID="{DD6FC952-965D-479A-9813-ED8426BD7383}" presName="ParentText" presStyleLbl="node1" presStyleIdx="0" presStyleCnt="3" custLinFactNeighborX="-6033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B8DB6A-B073-435E-A806-4011780A5C80}" type="pres">
      <dgm:prSet presAssocID="{DD6FC952-965D-479A-9813-ED8426BD7383}" presName="ChildText" presStyleLbl="revTx" presStyleIdx="0" presStyleCnt="3" custScaleX="415629" custLinFactX="100000" custLinFactNeighborX="11225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BAA6F8-E9F9-48FF-B1D1-7CF36A65F339}" type="pres">
      <dgm:prSet presAssocID="{E19FF541-9882-4C41-823C-DD63C3E15A4C}" presName="sibTrans" presStyleCnt="0"/>
      <dgm:spPr/>
    </dgm:pt>
    <dgm:pt modelId="{FFEE9705-C4C9-482F-84D0-139FCDF6CC97}" type="pres">
      <dgm:prSet presAssocID="{107ECBCF-1F7B-49DE-B4CD-ED42D9D45E89}" presName="composite" presStyleCnt="0"/>
      <dgm:spPr/>
    </dgm:pt>
    <dgm:pt modelId="{4D7BB493-7B66-44B9-A865-784293053AF1}" type="pres">
      <dgm:prSet presAssocID="{107ECBCF-1F7B-49DE-B4CD-ED42D9D45E89}" presName="bentUpArrow1" presStyleLbl="alignImgPlace1" presStyleIdx="1" presStyleCnt="2" custLinFactNeighborX="-99103"/>
      <dgm:spPr/>
    </dgm:pt>
    <dgm:pt modelId="{A5F63FAE-C39F-4CAD-B1A8-80B42EBD75DA}" type="pres">
      <dgm:prSet presAssocID="{107ECBCF-1F7B-49DE-B4CD-ED42D9D45E89}" presName="ParentText" presStyleLbl="node1" presStyleIdx="1" presStyleCnt="3" custLinFactNeighborX="-6710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74E5A3-7361-4EBC-8F09-A910EBEE229A}" type="pres">
      <dgm:prSet presAssocID="{107ECBCF-1F7B-49DE-B4CD-ED42D9D45E89}" presName="ChildText" presStyleLbl="revTx" presStyleIdx="1" presStyleCnt="3" custScaleX="355360" custLinFactX="11510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4D77EA-AA5C-4B0F-AFEE-E3D0D5D6E2E5}" type="pres">
      <dgm:prSet presAssocID="{CBA48925-D36A-4CC2-9A4C-4AC6C61A8004}" presName="sibTrans" presStyleCnt="0"/>
      <dgm:spPr/>
    </dgm:pt>
    <dgm:pt modelId="{34D36D0F-FC21-41EB-BAD6-4802AAD95611}" type="pres">
      <dgm:prSet presAssocID="{23C77F46-3E44-4812-9B66-91EEC1CEA5C0}" presName="composite" presStyleCnt="0"/>
      <dgm:spPr/>
    </dgm:pt>
    <dgm:pt modelId="{F49549A8-0FA3-42B6-8656-F8B44C9D4DD2}" type="pres">
      <dgm:prSet presAssocID="{23C77F46-3E44-4812-9B66-91EEC1CEA5C0}" presName="ParentText" presStyleLbl="node1" presStyleIdx="2" presStyleCnt="3" custLinFactX="-22418" custLinFactNeighborX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FF5CC5C-FDF6-4187-8C1A-A32DEF8B4BE6}" type="pres">
      <dgm:prSet presAssocID="{23C77F46-3E44-4812-9B66-91EEC1CEA5C0}" presName="FinalChildText" presStyleLbl="revTx" presStyleIdx="2" presStyleCnt="3" custScaleX="329437" custLinFactNeighborX="-159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7BCF1CE-59BE-4878-802F-20735B9FBB1D}" srcId="{876255EB-FCAE-46FB-8D7A-CDAE36147C71}" destId="{107ECBCF-1F7B-49DE-B4CD-ED42D9D45E89}" srcOrd="1" destOrd="0" parTransId="{1E6F10C7-91D8-43D7-9EC9-972BDF7A1F13}" sibTransId="{CBA48925-D36A-4CC2-9A4C-4AC6C61A8004}"/>
    <dgm:cxn modelId="{D84BD78F-6D4A-49D3-AABD-2AD781F50D0F}" type="presOf" srcId="{876255EB-FCAE-46FB-8D7A-CDAE36147C71}" destId="{80218014-47E3-4D11-AE52-C18115B0DCBB}" srcOrd="0" destOrd="0" presId="urn:microsoft.com/office/officeart/2005/8/layout/StepDownProcess"/>
    <dgm:cxn modelId="{1BF2B960-C13A-496D-9F1B-5B33E271AAB9}" srcId="{876255EB-FCAE-46FB-8D7A-CDAE36147C71}" destId="{DD6FC952-965D-479A-9813-ED8426BD7383}" srcOrd="0" destOrd="0" parTransId="{D75D4205-40C2-4A00-887A-60658DF4793A}" sibTransId="{E19FF541-9882-4C41-823C-DD63C3E15A4C}"/>
    <dgm:cxn modelId="{4F1BFF0D-4DD8-4C5B-880F-0E80F3268394}" srcId="{23C77F46-3E44-4812-9B66-91EEC1CEA5C0}" destId="{85D89BC3-78F8-4C49-A279-E378D3C7A78D}" srcOrd="0" destOrd="0" parTransId="{63E1B556-AFC9-428E-8ADD-DD82AF84B6F8}" sibTransId="{591514D6-B04A-497C-9A2C-2CF1B7AFA790}"/>
    <dgm:cxn modelId="{88082E56-DBBF-4FF9-B971-F6276FFCD6E7}" type="presOf" srcId="{1CCFC032-931C-411C-AC41-1958A6BC3EFC}" destId="{41B8DB6A-B073-435E-A806-4011780A5C80}" srcOrd="0" destOrd="0" presId="urn:microsoft.com/office/officeart/2005/8/layout/StepDownProcess"/>
    <dgm:cxn modelId="{7F3ED68F-C950-424E-8A20-4E313CBEBA39}" srcId="{107ECBCF-1F7B-49DE-B4CD-ED42D9D45E89}" destId="{ECA43D4B-1856-46A9-ADB0-C27C44A59FE4}" srcOrd="0" destOrd="0" parTransId="{3DB5EF24-B373-4E8B-A625-E0609B2B0D86}" sibTransId="{65A4895F-9A60-4CEC-82CF-09B10CD3A06B}"/>
    <dgm:cxn modelId="{7923AB4A-97B2-4379-A11F-2C7778F32E61}" type="presOf" srcId="{23C77F46-3E44-4812-9B66-91EEC1CEA5C0}" destId="{F49549A8-0FA3-42B6-8656-F8B44C9D4DD2}" srcOrd="0" destOrd="0" presId="urn:microsoft.com/office/officeart/2005/8/layout/StepDownProcess"/>
    <dgm:cxn modelId="{DEFAC1C5-B004-4F1B-A40E-B19526060FEE}" srcId="{DD6FC952-965D-479A-9813-ED8426BD7383}" destId="{1CCFC032-931C-411C-AC41-1958A6BC3EFC}" srcOrd="0" destOrd="0" parTransId="{891E65FC-9A10-4A4A-B561-9F0997EA4329}" sibTransId="{CDEFB353-0C52-4AC2-B2EB-AE1A36012FD5}"/>
    <dgm:cxn modelId="{594AB012-ED09-48A6-86AE-746CC013B8F8}" type="presOf" srcId="{DD6FC952-965D-479A-9813-ED8426BD7383}" destId="{A48844C8-C375-43E1-88CD-B9A181AABD86}" srcOrd="0" destOrd="0" presId="urn:microsoft.com/office/officeart/2005/8/layout/StepDownProcess"/>
    <dgm:cxn modelId="{5A6A9612-A7F1-4D40-8EA5-66CA70A5C544}" type="presOf" srcId="{85D89BC3-78F8-4C49-A279-E378D3C7A78D}" destId="{3FF5CC5C-FDF6-4187-8C1A-A32DEF8B4BE6}" srcOrd="0" destOrd="0" presId="urn:microsoft.com/office/officeart/2005/8/layout/StepDownProcess"/>
    <dgm:cxn modelId="{CF45AE77-F8C6-46A1-8193-9BFFA5B90B59}" srcId="{876255EB-FCAE-46FB-8D7A-CDAE36147C71}" destId="{23C77F46-3E44-4812-9B66-91EEC1CEA5C0}" srcOrd="2" destOrd="0" parTransId="{D34BFD68-7E0E-49E1-9378-178FFD5CC4DD}" sibTransId="{89A2C25C-800D-4FEA-8294-61E3D43A2140}"/>
    <dgm:cxn modelId="{E5D975EA-6BC5-486C-82B5-583BF55E6C27}" type="presOf" srcId="{107ECBCF-1F7B-49DE-B4CD-ED42D9D45E89}" destId="{A5F63FAE-C39F-4CAD-B1A8-80B42EBD75DA}" srcOrd="0" destOrd="0" presId="urn:microsoft.com/office/officeart/2005/8/layout/StepDownProcess"/>
    <dgm:cxn modelId="{947FB57E-17C6-486F-927F-73B56B4BC0E6}" type="presOf" srcId="{ECA43D4B-1856-46A9-ADB0-C27C44A59FE4}" destId="{CC74E5A3-7361-4EBC-8F09-A910EBEE229A}" srcOrd="0" destOrd="0" presId="urn:microsoft.com/office/officeart/2005/8/layout/StepDownProcess"/>
    <dgm:cxn modelId="{96411139-B178-4CF5-9FB6-BAE713888936}" type="presParOf" srcId="{80218014-47E3-4D11-AE52-C18115B0DCBB}" destId="{DD890F79-2451-49EB-B9CE-A6C24308A29C}" srcOrd="0" destOrd="0" presId="urn:microsoft.com/office/officeart/2005/8/layout/StepDownProcess"/>
    <dgm:cxn modelId="{45DC87A9-6A1F-4707-8C69-239AC963D9FD}" type="presParOf" srcId="{DD890F79-2451-49EB-B9CE-A6C24308A29C}" destId="{58DA6793-EB41-481F-B3E7-E0680F73B206}" srcOrd="0" destOrd="0" presId="urn:microsoft.com/office/officeart/2005/8/layout/StepDownProcess"/>
    <dgm:cxn modelId="{1938A16F-ED9D-437F-A06E-11EB847BA77C}" type="presParOf" srcId="{DD890F79-2451-49EB-B9CE-A6C24308A29C}" destId="{A48844C8-C375-43E1-88CD-B9A181AABD86}" srcOrd="1" destOrd="0" presId="urn:microsoft.com/office/officeart/2005/8/layout/StepDownProcess"/>
    <dgm:cxn modelId="{152945CC-BCDA-48BB-8350-71980704F9A5}" type="presParOf" srcId="{DD890F79-2451-49EB-B9CE-A6C24308A29C}" destId="{41B8DB6A-B073-435E-A806-4011780A5C80}" srcOrd="2" destOrd="0" presId="urn:microsoft.com/office/officeart/2005/8/layout/StepDownProcess"/>
    <dgm:cxn modelId="{5BF5F704-D7CE-4084-91F0-328F961D1D94}" type="presParOf" srcId="{80218014-47E3-4D11-AE52-C18115B0DCBB}" destId="{ABBAA6F8-E9F9-48FF-B1D1-7CF36A65F339}" srcOrd="1" destOrd="0" presId="urn:microsoft.com/office/officeart/2005/8/layout/StepDownProcess"/>
    <dgm:cxn modelId="{1147BE00-60DE-4D44-BBF6-2D4618948BFE}" type="presParOf" srcId="{80218014-47E3-4D11-AE52-C18115B0DCBB}" destId="{FFEE9705-C4C9-482F-84D0-139FCDF6CC97}" srcOrd="2" destOrd="0" presId="urn:microsoft.com/office/officeart/2005/8/layout/StepDownProcess"/>
    <dgm:cxn modelId="{73B8F903-1495-4B3A-BCFA-8CB155CD8530}" type="presParOf" srcId="{FFEE9705-C4C9-482F-84D0-139FCDF6CC97}" destId="{4D7BB493-7B66-44B9-A865-784293053AF1}" srcOrd="0" destOrd="0" presId="urn:microsoft.com/office/officeart/2005/8/layout/StepDownProcess"/>
    <dgm:cxn modelId="{FAF292E6-0D2E-4943-82A0-E85DEF01423F}" type="presParOf" srcId="{FFEE9705-C4C9-482F-84D0-139FCDF6CC97}" destId="{A5F63FAE-C39F-4CAD-B1A8-80B42EBD75DA}" srcOrd="1" destOrd="0" presId="urn:microsoft.com/office/officeart/2005/8/layout/StepDownProcess"/>
    <dgm:cxn modelId="{D66F67DF-F627-431D-ABF9-8C2B83D8D730}" type="presParOf" srcId="{FFEE9705-C4C9-482F-84D0-139FCDF6CC97}" destId="{CC74E5A3-7361-4EBC-8F09-A910EBEE229A}" srcOrd="2" destOrd="0" presId="urn:microsoft.com/office/officeart/2005/8/layout/StepDownProcess"/>
    <dgm:cxn modelId="{CC94E5BE-D83E-4DEE-962F-AC45F55DC5AC}" type="presParOf" srcId="{80218014-47E3-4D11-AE52-C18115B0DCBB}" destId="{E64D77EA-AA5C-4B0F-AFEE-E3D0D5D6E2E5}" srcOrd="3" destOrd="0" presId="urn:microsoft.com/office/officeart/2005/8/layout/StepDownProcess"/>
    <dgm:cxn modelId="{8EDA558D-4423-41C5-814A-9DBC64F40F12}" type="presParOf" srcId="{80218014-47E3-4D11-AE52-C18115B0DCBB}" destId="{34D36D0F-FC21-41EB-BAD6-4802AAD95611}" srcOrd="4" destOrd="0" presId="urn:microsoft.com/office/officeart/2005/8/layout/StepDownProcess"/>
    <dgm:cxn modelId="{DC7BB10F-D94E-4E84-80C3-9E68AD93CD53}" type="presParOf" srcId="{34D36D0F-FC21-41EB-BAD6-4802AAD95611}" destId="{F49549A8-0FA3-42B6-8656-F8B44C9D4DD2}" srcOrd="0" destOrd="0" presId="urn:microsoft.com/office/officeart/2005/8/layout/StepDownProcess"/>
    <dgm:cxn modelId="{3E0FDAB6-9EB7-4483-A43C-BB5C373DED03}" type="presParOf" srcId="{34D36D0F-FC21-41EB-BAD6-4802AAD95611}" destId="{3FF5CC5C-FDF6-4187-8C1A-A32DEF8B4BE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A6793-EB41-481F-B3E7-E0680F73B206}">
      <dsp:nvSpPr>
        <dsp:cNvPr id="0" name=""/>
        <dsp:cNvSpPr/>
      </dsp:nvSpPr>
      <dsp:spPr>
        <a:xfrm rot="5400000">
          <a:off x="80276" y="1734393"/>
          <a:ext cx="1159519" cy="13200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844C8-C375-43E1-88CD-B9A181AABD86}">
      <dsp:nvSpPr>
        <dsp:cNvPr id="0" name=""/>
        <dsp:cNvSpPr/>
      </dsp:nvSpPr>
      <dsp:spPr>
        <a:xfrm>
          <a:off x="0" y="449042"/>
          <a:ext cx="1951948" cy="1366300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>
              <a:latin typeface="나눔스퀘어라운드 ExtraBold" pitchFamily="50" charset="-127"/>
              <a:ea typeface="나눔스퀘어라운드 ExtraBold" pitchFamily="50" charset="-127"/>
            </a:rPr>
            <a:t>정교한</a:t>
          </a:r>
          <a:endParaRPr lang="en-US" altLang="ko-KR" sz="2200" kern="1200" dirty="0" smtClean="0">
            <a:latin typeface="나눔스퀘어라운드 ExtraBold" pitchFamily="50" charset="-127"/>
            <a:ea typeface="나눔스퀘어라운드 ExtraBold" pitchFamily="50" charset="-127"/>
          </a:endParaRPr>
        </a:p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>
              <a:latin typeface="나눔스퀘어라운드 ExtraBold" pitchFamily="50" charset="-127"/>
              <a:ea typeface="나눔스퀘어라운드 ExtraBold" pitchFamily="50" charset="-127"/>
            </a:rPr>
            <a:t> 전처리 과정</a:t>
          </a:r>
          <a:endParaRPr lang="ko-KR" altLang="en-US" sz="2200" kern="1200" dirty="0">
            <a:latin typeface="나눔스퀘어라운드 ExtraBold" pitchFamily="50" charset="-127"/>
            <a:ea typeface="나눔스퀘어라운드 ExtraBold" pitchFamily="50" charset="-127"/>
          </a:endParaRPr>
        </a:p>
      </dsp:txBody>
      <dsp:txXfrm>
        <a:off x="66709" y="515751"/>
        <a:ext cx="1818530" cy="1232882"/>
      </dsp:txXfrm>
    </dsp:sp>
    <dsp:sp modelId="{41B8DB6A-B073-435E-A806-4011780A5C80}">
      <dsp:nvSpPr>
        <dsp:cNvPr id="0" name=""/>
        <dsp:cNvSpPr/>
      </dsp:nvSpPr>
      <dsp:spPr>
        <a:xfrm>
          <a:off x="3014895" y="579350"/>
          <a:ext cx="5900525" cy="1104304"/>
        </a:xfrm>
        <a:prstGeom prst="rect">
          <a:avLst/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85750" lvl="1" indent="-285750" algn="l" defTabSz="1333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000" b="1" kern="12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데이터의 양이나 오류 데이터에 대한 정교한 처리과정</a:t>
          </a:r>
          <a:endParaRPr lang="ko-KR" altLang="en-US" sz="3000" b="1" kern="1200" dirty="0">
            <a:ln>
              <a:solidFill>
                <a:schemeClr val="bg1"/>
              </a:solidFill>
            </a:ln>
            <a:solidFill>
              <a:schemeClr val="tx1"/>
            </a:solidFill>
            <a:latin typeface="나눔스퀘어라운드 ExtraBold" pitchFamily="50" charset="-127"/>
            <a:ea typeface="나눔스퀘어라운드 ExtraBold" pitchFamily="50" charset="-127"/>
          </a:endParaRPr>
        </a:p>
      </dsp:txBody>
      <dsp:txXfrm>
        <a:off x="3014895" y="579350"/>
        <a:ext cx="5900525" cy="1104304"/>
      </dsp:txXfrm>
    </dsp:sp>
    <dsp:sp modelId="{4D7BB493-7B66-44B9-A865-784293053AF1}">
      <dsp:nvSpPr>
        <dsp:cNvPr id="0" name=""/>
        <dsp:cNvSpPr/>
      </dsp:nvSpPr>
      <dsp:spPr>
        <a:xfrm rot="5400000">
          <a:off x="1832858" y="3269200"/>
          <a:ext cx="1159519" cy="13200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63FAE-C39F-4CAD-B1A8-80B42EBD75DA}">
      <dsp:nvSpPr>
        <dsp:cNvPr id="0" name=""/>
        <dsp:cNvSpPr/>
      </dsp:nvSpPr>
      <dsp:spPr>
        <a:xfrm>
          <a:off x="1523992" y="1983849"/>
          <a:ext cx="1951948" cy="1366300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>
              <a:latin typeface="나눔스퀘어라운드 ExtraBold" pitchFamily="50" charset="-127"/>
              <a:ea typeface="나눔스퀘어라운드 ExtraBold" pitchFamily="50" charset="-127"/>
            </a:rPr>
            <a:t>정확한 </a:t>
          </a:r>
          <a:endParaRPr lang="en-US" altLang="ko-KR" sz="2200" kern="1200" dirty="0" smtClean="0">
            <a:latin typeface="나눔스퀘어라운드 ExtraBold" pitchFamily="50" charset="-127"/>
            <a:ea typeface="나눔스퀘어라운드 ExtraBold" pitchFamily="50" charset="-127"/>
          </a:endParaRPr>
        </a:p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>
              <a:latin typeface="나눔스퀘어라운드 ExtraBold" pitchFamily="50" charset="-127"/>
              <a:ea typeface="나눔스퀘어라운드 ExtraBold" pitchFamily="50" charset="-127"/>
            </a:rPr>
            <a:t>추출과정 적용</a:t>
          </a:r>
          <a:endParaRPr lang="ko-KR" altLang="en-US" sz="2200" kern="1200" dirty="0">
            <a:latin typeface="나눔스퀘어라운드 ExtraBold" pitchFamily="50" charset="-127"/>
            <a:ea typeface="나눔스퀘어라운드 ExtraBold" pitchFamily="50" charset="-127"/>
          </a:endParaRPr>
        </a:p>
      </dsp:txBody>
      <dsp:txXfrm>
        <a:off x="1590701" y="2050558"/>
        <a:ext cx="1818530" cy="1232882"/>
      </dsp:txXfrm>
    </dsp:sp>
    <dsp:sp modelId="{CC74E5A3-7361-4EBC-8F09-A910EBEE229A}">
      <dsp:nvSpPr>
        <dsp:cNvPr id="0" name=""/>
        <dsp:cNvSpPr/>
      </dsp:nvSpPr>
      <dsp:spPr>
        <a:xfrm>
          <a:off x="4556277" y="2114157"/>
          <a:ext cx="5044909" cy="1104304"/>
        </a:xfrm>
        <a:prstGeom prst="rect">
          <a:avLst/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85750" lvl="1" indent="-285750" algn="l" defTabSz="1333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000" b="1" kern="12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더욱 정확한 </a:t>
          </a:r>
          <a:r>
            <a:rPr lang="ko-KR" altLang="en-US" sz="3000" b="1" kern="1200" dirty="0" err="1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딥러닝</a:t>
          </a:r>
          <a:r>
            <a:rPr lang="ko-KR" altLang="en-US" sz="3000" b="1" kern="12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 과정</a:t>
          </a:r>
          <a:endParaRPr lang="ko-KR" altLang="en-US" sz="3000" b="1" kern="1200" dirty="0">
            <a:ln>
              <a:solidFill>
                <a:schemeClr val="bg1"/>
              </a:solidFill>
            </a:ln>
            <a:solidFill>
              <a:schemeClr val="tx1"/>
            </a:solidFill>
            <a:latin typeface="나눔스퀘어라운드 ExtraBold" pitchFamily="50" charset="-127"/>
            <a:ea typeface="나눔스퀘어라운드 ExtraBold" pitchFamily="50" charset="-127"/>
          </a:endParaRPr>
        </a:p>
      </dsp:txBody>
      <dsp:txXfrm>
        <a:off x="4556277" y="2114157"/>
        <a:ext cx="5044909" cy="1104304"/>
      </dsp:txXfrm>
    </dsp:sp>
    <dsp:sp modelId="{F49549A8-0FA3-42B6-8656-F8B44C9D4DD2}">
      <dsp:nvSpPr>
        <dsp:cNvPr id="0" name=""/>
        <dsp:cNvSpPr/>
      </dsp:nvSpPr>
      <dsp:spPr>
        <a:xfrm>
          <a:off x="3276602" y="3518656"/>
          <a:ext cx="1951948" cy="1366300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>
              <a:latin typeface="나눔스퀘어라운드 ExtraBold" pitchFamily="50" charset="-127"/>
              <a:ea typeface="나눔스퀘어라운드 ExtraBold" pitchFamily="50" charset="-127"/>
            </a:rPr>
            <a:t>API</a:t>
          </a:r>
          <a:endParaRPr lang="ko-KR" altLang="en-US" sz="2200" kern="1200" dirty="0">
            <a:latin typeface="나눔스퀘어라운드 ExtraBold" pitchFamily="50" charset="-127"/>
            <a:ea typeface="나눔스퀘어라운드 ExtraBold" pitchFamily="50" charset="-127"/>
          </a:endParaRPr>
        </a:p>
      </dsp:txBody>
      <dsp:txXfrm>
        <a:off x="3343311" y="3585365"/>
        <a:ext cx="1818530" cy="1232882"/>
      </dsp:txXfrm>
    </dsp:sp>
    <dsp:sp modelId="{3FF5CC5C-FDF6-4187-8C1A-A32DEF8B4BE6}">
      <dsp:nvSpPr>
        <dsp:cNvPr id="0" name=""/>
        <dsp:cNvSpPr/>
      </dsp:nvSpPr>
      <dsp:spPr>
        <a:xfrm>
          <a:off x="5762512" y="3648964"/>
          <a:ext cx="4676890" cy="1104304"/>
        </a:xfrm>
        <a:prstGeom prst="rect">
          <a:avLst/>
        </a:prstGeom>
        <a:solidFill>
          <a:schemeClr val="bg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285750" lvl="1" indent="-285750" algn="l" defTabSz="1333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3000" b="1" kern="1200" dirty="0" err="1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OpenCV</a:t>
          </a:r>
          <a:r>
            <a:rPr lang="ko-KR" altLang="en-US" sz="3000" b="1" kern="12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rPr>
            <a:t>와 같은 실시간 처리능력 </a:t>
          </a:r>
          <a:endParaRPr lang="ko-KR" altLang="en-US" sz="3000" b="1" kern="1200" dirty="0">
            <a:ln>
              <a:solidFill>
                <a:schemeClr val="bg1"/>
              </a:solidFill>
            </a:ln>
            <a:solidFill>
              <a:schemeClr val="tx1"/>
            </a:solidFill>
            <a:latin typeface="나눔스퀘어라운드 ExtraBold" pitchFamily="50" charset="-127"/>
            <a:ea typeface="나눔스퀘어라운드 ExtraBold" pitchFamily="50" charset="-127"/>
          </a:endParaRPr>
        </a:p>
      </dsp:txBody>
      <dsp:txXfrm>
        <a:off x="5762512" y="3648964"/>
        <a:ext cx="4676890" cy="1104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F10DD-A8E8-48FF-A7A1-E426EA7D8345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91515-13B8-4DC3-A373-F5564866A1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endParaRPr lang="en-US" altLang="ko-KR" dirty="0" smtClean="0"/>
          </a:p>
          <a:p>
            <a:r>
              <a:rPr lang="ko-KR" altLang="en-US" dirty="0" smtClean="0"/>
              <a:t>지금부터 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발표를 시작하겠습니다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39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데이터는 </a:t>
            </a:r>
            <a:r>
              <a:rPr lang="ko-KR" altLang="en-US" baseline="0" dirty="0" err="1" smtClean="0"/>
              <a:t>캐글에서</a:t>
            </a:r>
            <a:r>
              <a:rPr lang="ko-KR" altLang="en-US" baseline="0" dirty="0" smtClean="0"/>
              <a:t> 가져왔는데 분석하기에 앞서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둘다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Mask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명칙을</a:t>
            </a:r>
            <a:r>
              <a:rPr lang="ko-KR" altLang="en-US" baseline="0" dirty="0" smtClean="0"/>
              <a:t> 공통적으로 가지고 있었기에 나중에 분석을 </a:t>
            </a:r>
            <a:r>
              <a:rPr lang="ko-KR" altLang="en-US" baseline="0" dirty="0" err="1" smtClean="0"/>
              <a:t>실시했을때</a:t>
            </a:r>
            <a:endParaRPr lang="en-US" altLang="ko-KR" baseline="0" dirty="0" smtClean="0"/>
          </a:p>
          <a:p>
            <a:r>
              <a:rPr lang="ko-KR" altLang="en-US" baseline="0" dirty="0" smtClean="0"/>
              <a:t>문제가 초래할 것으로 판단하여 사진파일에 대한 명을 바꿔주는 과정을 실시했습니다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매년 이미지 넷이라는 곳에서 주최하는 </a:t>
            </a:r>
            <a:r>
              <a:rPr lang="en-US" altLang="ko-KR" baseline="0" dirty="0" smtClean="0"/>
              <a:t>ILSVRC</a:t>
            </a:r>
            <a:r>
              <a:rPr lang="ko-KR" altLang="en-US" baseline="0" dirty="0" smtClean="0"/>
              <a:t>이라는 대회에서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누가 그림을 더 잘 인식하는지 겨루는 대회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14</a:t>
            </a:r>
            <a:r>
              <a:rPr lang="ko-KR" altLang="en-US" baseline="0" dirty="0" smtClean="0"/>
              <a:t>년도에 우승한 </a:t>
            </a: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모델오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16</a:t>
            </a:r>
            <a:r>
              <a:rPr lang="ko-KR" altLang="en-US" baseline="0" dirty="0" err="1" smtClean="0"/>
              <a:t>개층으로</a:t>
            </a:r>
            <a:r>
              <a:rPr lang="ko-KR" altLang="en-US" baseline="0" dirty="0" smtClean="0"/>
              <a:t> 이루어져있다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매년 이미지 넷이라는 곳에서 주최하는 </a:t>
            </a:r>
            <a:r>
              <a:rPr lang="en-US" altLang="ko-KR" baseline="0" dirty="0" smtClean="0"/>
              <a:t>ILSVRC</a:t>
            </a:r>
            <a:r>
              <a:rPr lang="ko-KR" altLang="en-US" baseline="0" dirty="0" smtClean="0"/>
              <a:t>이라는 대회에서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누가 그림을 더 잘 인식하는지 겨루는 대회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14</a:t>
            </a:r>
            <a:r>
              <a:rPr lang="ko-KR" altLang="en-US" baseline="0" dirty="0" smtClean="0"/>
              <a:t>년도에 우승한 </a:t>
            </a: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모델오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16</a:t>
            </a:r>
            <a:r>
              <a:rPr lang="ko-KR" altLang="en-US" baseline="0" dirty="0" err="1" smtClean="0"/>
              <a:t>개층으로</a:t>
            </a:r>
            <a:r>
              <a:rPr lang="ko-KR" altLang="en-US" baseline="0" dirty="0" smtClean="0"/>
              <a:t> 이루어져있다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매년 이미지 넷이라는 곳에서 주최하는 </a:t>
            </a:r>
            <a:r>
              <a:rPr lang="en-US" altLang="ko-KR" baseline="0" dirty="0" smtClean="0"/>
              <a:t>ILSVRC</a:t>
            </a:r>
            <a:r>
              <a:rPr lang="ko-KR" altLang="en-US" baseline="0" dirty="0" smtClean="0"/>
              <a:t>이라는 대회에서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누가 그림을 더 잘 인식하는지 겨루는 대회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14</a:t>
            </a:r>
            <a:r>
              <a:rPr lang="ko-KR" altLang="en-US" baseline="0" dirty="0" smtClean="0"/>
              <a:t>년도에 우승한 </a:t>
            </a: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모델오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16</a:t>
            </a:r>
            <a:r>
              <a:rPr lang="ko-KR" altLang="en-US" baseline="0" dirty="0" err="1" smtClean="0"/>
              <a:t>개층으로</a:t>
            </a:r>
            <a:r>
              <a:rPr lang="ko-KR" altLang="en-US" baseline="0" dirty="0" smtClean="0"/>
              <a:t> 이루어져있다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매년 이미지 넷이라는 곳에서 주최하는 </a:t>
            </a:r>
            <a:r>
              <a:rPr lang="en-US" altLang="ko-KR" baseline="0" dirty="0" smtClean="0"/>
              <a:t>ILSVRC</a:t>
            </a:r>
            <a:r>
              <a:rPr lang="ko-KR" altLang="en-US" baseline="0" dirty="0" smtClean="0"/>
              <a:t>이라는 대회에서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누가 그림을 더 잘 인식하는지 겨루는 대회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14</a:t>
            </a:r>
            <a:r>
              <a:rPr lang="ko-KR" altLang="en-US" baseline="0" dirty="0" smtClean="0"/>
              <a:t>년도에 우승한 </a:t>
            </a: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모델오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16</a:t>
            </a:r>
            <a:r>
              <a:rPr lang="ko-KR" altLang="en-US" baseline="0" dirty="0" err="1" smtClean="0"/>
              <a:t>개층으로</a:t>
            </a:r>
            <a:r>
              <a:rPr lang="ko-KR" altLang="en-US" baseline="0" dirty="0" smtClean="0"/>
              <a:t> 이루어져있다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매년 이미지 넷이라는 곳에서 주최하는 </a:t>
            </a:r>
            <a:r>
              <a:rPr lang="en-US" altLang="ko-KR" baseline="0" dirty="0" smtClean="0"/>
              <a:t>ILSVRC</a:t>
            </a:r>
            <a:r>
              <a:rPr lang="ko-KR" altLang="en-US" baseline="0" dirty="0" smtClean="0"/>
              <a:t>이라는 대회에서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누가 그림을 더 잘 인식하는지 겨루는 대회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14</a:t>
            </a:r>
            <a:r>
              <a:rPr lang="ko-KR" altLang="en-US" baseline="0" dirty="0" smtClean="0"/>
              <a:t>년도에 우승한 </a:t>
            </a: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모델오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16</a:t>
            </a:r>
            <a:r>
              <a:rPr lang="ko-KR" altLang="en-US" baseline="0" dirty="0" err="1" smtClean="0"/>
              <a:t>개층으로</a:t>
            </a:r>
            <a:r>
              <a:rPr lang="ko-KR" altLang="en-US" baseline="0" dirty="0" smtClean="0"/>
              <a:t> 이루어져있다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매년 이미지 넷이라는 곳에서 주최하는 </a:t>
            </a:r>
            <a:r>
              <a:rPr lang="en-US" altLang="ko-KR" baseline="0" dirty="0" smtClean="0"/>
              <a:t>ILSVRC</a:t>
            </a:r>
            <a:r>
              <a:rPr lang="ko-KR" altLang="en-US" baseline="0" dirty="0" smtClean="0"/>
              <a:t>이라는 대회에서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누가 그림을 더 잘 인식하는지 겨루는 대회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14</a:t>
            </a:r>
            <a:r>
              <a:rPr lang="ko-KR" altLang="en-US" baseline="0" dirty="0" smtClean="0"/>
              <a:t>년도에 우승한 </a:t>
            </a: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모델오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16</a:t>
            </a:r>
            <a:r>
              <a:rPr lang="ko-KR" altLang="en-US" baseline="0" dirty="0" err="1" smtClean="0"/>
              <a:t>개층으로</a:t>
            </a:r>
            <a:r>
              <a:rPr lang="ko-KR" altLang="en-US" baseline="0" dirty="0" smtClean="0"/>
              <a:t> 이루어져있다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매년 이미지 넷이라는 곳에서 주최하는 </a:t>
            </a:r>
            <a:r>
              <a:rPr lang="en-US" altLang="ko-KR" baseline="0" dirty="0" smtClean="0"/>
              <a:t>ILSVRC</a:t>
            </a:r>
            <a:r>
              <a:rPr lang="ko-KR" altLang="en-US" baseline="0" dirty="0" smtClean="0"/>
              <a:t>이라는 대회에서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누가 그림을 더 잘 인식하는지 겨루는 대회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14</a:t>
            </a:r>
            <a:r>
              <a:rPr lang="ko-KR" altLang="en-US" baseline="0" dirty="0" smtClean="0"/>
              <a:t>년도에 우승한 </a:t>
            </a: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모델오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16</a:t>
            </a:r>
            <a:r>
              <a:rPr lang="ko-KR" altLang="en-US" baseline="0" dirty="0" err="1" smtClean="0"/>
              <a:t>개층으로</a:t>
            </a:r>
            <a:r>
              <a:rPr lang="ko-KR" altLang="en-US" baseline="0" dirty="0" smtClean="0"/>
              <a:t> 이루어져있다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매년 이미지 넷이라는 곳에서 주최하는 </a:t>
            </a:r>
            <a:r>
              <a:rPr lang="en-US" altLang="ko-KR" baseline="0" dirty="0" smtClean="0"/>
              <a:t>ILSVRC</a:t>
            </a:r>
            <a:r>
              <a:rPr lang="ko-KR" altLang="en-US" baseline="0" dirty="0" smtClean="0"/>
              <a:t>이라는 대회에서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누가 그림을 더 잘 인식하는지 겨루는 대회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14</a:t>
            </a:r>
            <a:r>
              <a:rPr lang="ko-KR" altLang="en-US" baseline="0" dirty="0" smtClean="0"/>
              <a:t>년도에 우승한 </a:t>
            </a: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모델오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16</a:t>
            </a:r>
            <a:r>
              <a:rPr lang="ko-KR" altLang="en-US" baseline="0" dirty="0" err="1" smtClean="0"/>
              <a:t>개층으로</a:t>
            </a:r>
            <a:r>
              <a:rPr lang="ko-KR" altLang="en-US" baseline="0" dirty="0" smtClean="0"/>
              <a:t> 이루어져있다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매년 이미지 넷이라는 곳에서 주최하는 </a:t>
            </a:r>
            <a:r>
              <a:rPr lang="en-US" altLang="ko-KR" baseline="0" dirty="0" smtClean="0"/>
              <a:t>ILSVRC</a:t>
            </a:r>
            <a:r>
              <a:rPr lang="ko-KR" altLang="en-US" baseline="0" dirty="0" smtClean="0"/>
              <a:t>이라는 대회에서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누가 그림을 더 잘 인식하는지 겨루는 대회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14</a:t>
            </a:r>
            <a:r>
              <a:rPr lang="ko-KR" altLang="en-US" baseline="0" dirty="0" smtClean="0"/>
              <a:t>년도에 우승한 </a:t>
            </a: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모델오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16</a:t>
            </a:r>
            <a:r>
              <a:rPr lang="ko-KR" altLang="en-US" baseline="0" dirty="0" err="1" smtClean="0"/>
              <a:t>개층으로</a:t>
            </a:r>
            <a:r>
              <a:rPr lang="ko-KR" altLang="en-US" baseline="0" dirty="0" smtClean="0"/>
              <a:t> 이루어져있다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이렇습니다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940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39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프로젝트에 대한 소개입니다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처음 </a:t>
            </a:r>
            <a:r>
              <a:rPr lang="en-US" altLang="ko-KR" dirty="0"/>
              <a:t>project</a:t>
            </a:r>
            <a:r>
              <a:rPr lang="ko-KR" altLang="en-US" dirty="0"/>
              <a:t>가 </a:t>
            </a:r>
            <a:r>
              <a:rPr lang="ko-KR" altLang="en-US" dirty="0" err="1"/>
              <a:t>주어졌을때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ko-KR" altLang="en-US" dirty="0" smtClean="0"/>
              <a:t>주제를 </a:t>
            </a:r>
            <a:r>
              <a:rPr lang="ko-KR" altLang="en-US" dirty="0"/>
              <a:t>해야하나 고민 하던 중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 smtClean="0"/>
              <a:t>현재 코로나 바이러스로 인해 많은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들이 사용되고 있는 점을 착안하여 주제를 선정하였습니다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대중교통을 이용하는 저로써 매번 역무원 분들께서 마스크 착용여부에 대해 확인하는 절차를 거치고 있는 것을 확인하여 주제를 선정하게 되었습니다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프로젝트를 진행하기에 앞서 프로젝트에 적용되는 배경지식에 대해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요즘 </a:t>
            </a:r>
            <a:r>
              <a:rPr lang="en-US" altLang="ko-KR" baseline="0" dirty="0" smtClean="0"/>
              <a:t>AI,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많은 이야기들이 나오고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딥러닝은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신경세포망을</a:t>
            </a:r>
            <a:r>
              <a:rPr lang="ko-KR" altLang="en-US" baseline="0" dirty="0" smtClean="0"/>
              <a:t> 토대로 나온 이론입니다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신경세포망이란</a:t>
            </a:r>
            <a:r>
              <a:rPr lang="ko-KR" altLang="en-US" baseline="0" dirty="0" smtClean="0"/>
              <a:t> 말 그대로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사람들이 감지하면 감지된 신호들이 뇌 속의 많은 신경세포들을 통해 어떠한 것이다 라는 결론을 내리는 방식입니다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이걸 </a:t>
            </a:r>
            <a:r>
              <a:rPr lang="en-US" altLang="ko-KR" baseline="0" dirty="0" smtClean="0"/>
              <a:t>NN</a:t>
            </a:r>
            <a:r>
              <a:rPr lang="ko-KR" altLang="en-US" baseline="0" dirty="0" smtClean="0"/>
              <a:t> 적용 시키면 이렇습니다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입력층은</a:t>
            </a:r>
            <a:r>
              <a:rPr lang="ko-KR" altLang="en-US" baseline="0" dirty="0" smtClean="0"/>
              <a:t> 신호를 감지하는 부분이고 </a:t>
            </a:r>
            <a:r>
              <a:rPr lang="ko-KR" altLang="en-US" baseline="0" dirty="0" err="1" smtClean="0"/>
              <a:t>은닉층이란</a:t>
            </a:r>
            <a:r>
              <a:rPr lang="ko-KR" altLang="en-US" baseline="0" dirty="0" smtClean="0"/>
              <a:t> 신경세포들을 말합니다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마지막으로 </a:t>
            </a:r>
            <a:r>
              <a:rPr lang="ko-KR" altLang="en-US" baseline="0" dirty="0" err="1" smtClean="0"/>
              <a:t>출력층은</a:t>
            </a:r>
            <a:r>
              <a:rPr lang="ko-KR" altLang="en-US" baseline="0" dirty="0" smtClean="0"/>
              <a:t> 어떠한 것이다라고 결론을 내리는 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신경을 감지하는 세포 </a:t>
            </a:r>
            <a:r>
              <a:rPr lang="en-US" altLang="ko-KR" baseline="0" dirty="0" smtClean="0"/>
              <a:t>- </a:t>
            </a:r>
            <a:r>
              <a:rPr lang="ko-KR" altLang="en-US" baseline="0" dirty="0" err="1" smtClean="0"/>
              <a:t>입력층</a:t>
            </a:r>
            <a:endParaRPr lang="en-US" altLang="ko-KR" baseline="0" dirty="0" smtClean="0"/>
          </a:p>
          <a:p>
            <a:r>
              <a:rPr lang="ko-KR" altLang="en-US" baseline="0" dirty="0" smtClean="0"/>
              <a:t>뇌 속의 수많은 뉴런들 </a:t>
            </a:r>
            <a:r>
              <a:rPr lang="en-US" altLang="ko-KR" baseline="0" dirty="0" smtClean="0"/>
              <a:t>– </a:t>
            </a:r>
            <a:r>
              <a:rPr lang="ko-KR" altLang="en-US" baseline="0" dirty="0" err="1" smtClean="0"/>
              <a:t>은닉층</a:t>
            </a:r>
            <a:endParaRPr lang="en-US" altLang="ko-KR" baseline="0" dirty="0" smtClean="0"/>
          </a:p>
          <a:p>
            <a:r>
              <a:rPr lang="ko-KR" altLang="en-US" baseline="0" dirty="0" smtClean="0"/>
              <a:t>결론을 내리는 부분 </a:t>
            </a:r>
            <a:r>
              <a:rPr lang="en-US" altLang="ko-KR" baseline="0" dirty="0" smtClean="0"/>
              <a:t>- </a:t>
            </a:r>
            <a:r>
              <a:rPr lang="ko-KR" altLang="en-US" baseline="0" dirty="0" err="1" smtClean="0"/>
              <a:t>출력층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하지만 </a:t>
            </a:r>
            <a:r>
              <a:rPr lang="ko-KR" altLang="en-US" baseline="0" dirty="0" err="1" smtClean="0"/>
              <a:t>딥러닝은</a:t>
            </a:r>
            <a:r>
              <a:rPr lang="ko-KR" altLang="en-US" baseline="0" dirty="0" smtClean="0"/>
              <a:t> 저렇게 </a:t>
            </a:r>
            <a:r>
              <a:rPr lang="ko-KR" altLang="en-US" baseline="0" dirty="0" err="1" smtClean="0"/>
              <a:t>은닉층</a:t>
            </a:r>
            <a:r>
              <a:rPr lang="ko-KR" altLang="en-US" baseline="0" dirty="0" smtClean="0"/>
              <a:t> 신경세포층이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층으로 되어있는 </a:t>
            </a:r>
            <a:r>
              <a:rPr lang="ko-KR" altLang="en-US" baseline="0" dirty="0" err="1" smtClean="0"/>
              <a:t>것이아니라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층이상으로</a:t>
            </a:r>
            <a:r>
              <a:rPr lang="ko-KR" altLang="en-US" baseline="0" dirty="0" smtClean="0"/>
              <a:t> 이루어져있는 것을 뜻합니다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더욱 높은 정확도를 가지고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 </a:t>
            </a:r>
            <a:r>
              <a:rPr lang="en-US" altLang="ko-KR" baseline="0" dirty="0" smtClean="0"/>
              <a:t>DNN</a:t>
            </a:r>
            <a:r>
              <a:rPr lang="ko-KR" altLang="en-US" baseline="0" dirty="0" smtClean="0"/>
              <a:t>이라고 합니다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이러한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중에서도 제가 프로젝트에 적용시킨 것은 </a:t>
            </a:r>
            <a:r>
              <a:rPr lang="en-US" altLang="ko-KR" baseline="0" dirty="0" smtClean="0"/>
              <a:t>CNN</a:t>
            </a:r>
            <a:r>
              <a:rPr lang="ko-KR" altLang="en-US" baseline="0" dirty="0" smtClean="0"/>
              <a:t>알고리즘을 적용시켰습니다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CNN</a:t>
            </a:r>
            <a:r>
              <a:rPr lang="ko-KR" altLang="en-US" baseline="0" dirty="0" smtClean="0"/>
              <a:t>알고리즘이란 입력된 신호를 </a:t>
            </a:r>
            <a:r>
              <a:rPr lang="ko-KR" altLang="en-US" baseline="0" dirty="0" err="1" smtClean="0"/>
              <a:t>여러가지의</a:t>
            </a:r>
            <a:r>
              <a:rPr lang="ko-KR" altLang="en-US" baseline="0" dirty="0" smtClean="0"/>
              <a:t> 특징으로 나누어서 추출하고 그것을 여러 층을 통해 특징에 대한 정보를 높인 후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신경세포망에서</a:t>
            </a:r>
            <a:r>
              <a:rPr lang="ko-KR" altLang="en-US" baseline="0" dirty="0" smtClean="0"/>
              <a:t> 적용한 것처럼 그 특징들을 분석하여 결론을 도출하는 방식을 말합니다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그림을 보시면 숫자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을 입력하면 그것에 대한 너비 높이 굵기와 같은 여러 특징으로 추출한 후 그것을 </a:t>
            </a:r>
            <a:r>
              <a:rPr lang="ko-KR" altLang="en-US" baseline="0" dirty="0" err="1" smtClean="0"/>
              <a:t>딥러닝을</a:t>
            </a:r>
            <a:r>
              <a:rPr lang="ko-KR" altLang="en-US" baseline="0" dirty="0" smtClean="0"/>
              <a:t> 통해 분석하는 것을 보여주고 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이러한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중에서도 제가 프로젝트에 적용시킨 것은 </a:t>
            </a:r>
            <a:r>
              <a:rPr lang="en-US" altLang="ko-KR" baseline="0" dirty="0" smtClean="0"/>
              <a:t>CNN</a:t>
            </a:r>
            <a:r>
              <a:rPr lang="ko-KR" altLang="en-US" baseline="0" dirty="0" smtClean="0"/>
              <a:t>알고리즘을 적용시켰습니다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CNN</a:t>
            </a:r>
            <a:r>
              <a:rPr lang="ko-KR" altLang="en-US" baseline="0" dirty="0" smtClean="0"/>
              <a:t>알고리즘이란 입력된 신호를 </a:t>
            </a:r>
            <a:r>
              <a:rPr lang="ko-KR" altLang="en-US" baseline="0" dirty="0" err="1" smtClean="0"/>
              <a:t>여러가지의</a:t>
            </a:r>
            <a:r>
              <a:rPr lang="ko-KR" altLang="en-US" baseline="0" dirty="0" smtClean="0"/>
              <a:t> 특징으로 나누어서 추출하고 그것을 여러 층을 통해 특징에 대한 정보를 높인 후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신경세포망에서</a:t>
            </a:r>
            <a:r>
              <a:rPr lang="ko-KR" altLang="en-US" baseline="0" dirty="0" smtClean="0"/>
              <a:t> 적용한 것처럼 그 특징들을 분석하여 결론을 도출하는 방식을 말합니다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그림을 보시면 숫자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을 입력하면 그것에 대한 너비 높이 굵기와 같은 여러 특징으로 추출한 후 그것을 </a:t>
            </a:r>
            <a:r>
              <a:rPr lang="ko-KR" altLang="en-US" baseline="0" dirty="0" err="1" smtClean="0"/>
              <a:t>딥러닝을</a:t>
            </a:r>
            <a:r>
              <a:rPr lang="ko-KR" altLang="en-US" baseline="0" dirty="0" smtClean="0"/>
              <a:t> 통해 분석하는 것을 보여주고 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이러한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중에서도 제가 프로젝트에 적용시킨 것은 </a:t>
            </a:r>
            <a:r>
              <a:rPr lang="en-US" altLang="ko-KR" baseline="0" dirty="0" smtClean="0"/>
              <a:t>CNN</a:t>
            </a:r>
            <a:r>
              <a:rPr lang="ko-KR" altLang="en-US" baseline="0" dirty="0" smtClean="0"/>
              <a:t>알고리즘을 적용시켰습니다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CNN</a:t>
            </a:r>
            <a:r>
              <a:rPr lang="ko-KR" altLang="en-US" baseline="0" dirty="0" smtClean="0"/>
              <a:t>알고리즘이란 입력된 신호를 </a:t>
            </a:r>
            <a:r>
              <a:rPr lang="ko-KR" altLang="en-US" baseline="0" dirty="0" err="1" smtClean="0"/>
              <a:t>여러가지의</a:t>
            </a:r>
            <a:r>
              <a:rPr lang="ko-KR" altLang="en-US" baseline="0" dirty="0" smtClean="0"/>
              <a:t> 특징으로 나누어서 추출하고 그것을 여러 층을 통해 특징에 대한 정보를 높인 후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신경세포망에서</a:t>
            </a:r>
            <a:r>
              <a:rPr lang="ko-KR" altLang="en-US" baseline="0" dirty="0" smtClean="0"/>
              <a:t> 적용한 것처럼 그 특징들을 분석하여 결론을 도출하는 방식을 말합니다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그림을 보시면 숫자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을 입력하면 그것에 대한 너비 높이 굵기와 같은 여러 특징으로 추출한 후 그것을 </a:t>
            </a:r>
            <a:r>
              <a:rPr lang="ko-KR" altLang="en-US" baseline="0" dirty="0" err="1" smtClean="0"/>
              <a:t>딥러닝을</a:t>
            </a:r>
            <a:r>
              <a:rPr lang="ko-KR" altLang="en-US" baseline="0" dirty="0" smtClean="0"/>
              <a:t> 통해 분석하는 것을 보여주고 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그러나 저는 </a:t>
            </a:r>
            <a:r>
              <a:rPr lang="en-US" altLang="ko-KR" baseline="0" dirty="0" smtClean="0"/>
              <a:t>CNN</a:t>
            </a:r>
            <a:r>
              <a:rPr lang="ko-KR" altLang="en-US" baseline="0" dirty="0" smtClean="0"/>
              <a:t>을 기초로 이루어져있는 </a:t>
            </a: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의 모델을 사용하였습니다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모델이란 신호를 특징으로 추출하는 과정이 너무 오래 걸리기 때문에 그것을 </a:t>
            </a:r>
            <a:r>
              <a:rPr lang="ko-KR" altLang="en-US" baseline="0" dirty="0" err="1" smtClean="0"/>
              <a:t>오픈소스화하여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16</a:t>
            </a:r>
            <a:r>
              <a:rPr lang="ko-KR" altLang="en-US" baseline="0" dirty="0" err="1" smtClean="0"/>
              <a:t>개층으로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측징으로</a:t>
            </a:r>
            <a:r>
              <a:rPr lang="ko-KR" altLang="en-US" baseline="0" dirty="0" smtClean="0"/>
              <a:t> 추출하는 모델링으로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대중적으로 많이 사용되고 있는 모델링입니다</a:t>
            </a:r>
            <a:r>
              <a:rPr lang="en-US" altLang="ko-KR" baseline="0" dirty="0" smtClean="0"/>
              <a:t>. VGG</a:t>
            </a:r>
            <a:r>
              <a:rPr lang="ko-KR" altLang="en-US" baseline="0" dirty="0" smtClean="0"/>
              <a:t>모델링은 </a:t>
            </a:r>
            <a:r>
              <a:rPr lang="ko-KR" altLang="en-US" baseline="0" dirty="0" err="1" smtClean="0"/>
              <a:t>이미지넷이라는</a:t>
            </a:r>
            <a:r>
              <a:rPr lang="ko-KR" altLang="en-US" baseline="0" dirty="0" smtClean="0"/>
              <a:t> 곳에서 매년 주최되는 누가 그림을 더 잘 인식하는지 겨루는 대회에서 </a:t>
            </a:r>
            <a:r>
              <a:rPr lang="en-US" altLang="ko-KR" baseline="0" dirty="0" smtClean="0"/>
              <a:t>14</a:t>
            </a:r>
            <a:r>
              <a:rPr lang="ko-KR" altLang="en-US" baseline="0" dirty="0" smtClean="0"/>
              <a:t>년도에 준우승을 차지할 만큼 높은 정확도를 가지고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14</a:t>
            </a:r>
            <a:r>
              <a:rPr lang="ko-KR" altLang="en-US" baseline="0" dirty="0" smtClean="0"/>
              <a:t>년도에 우승한 </a:t>
            </a: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라는 </a:t>
            </a:r>
            <a:r>
              <a:rPr lang="ko-KR" altLang="en-US" baseline="0" dirty="0" err="1" smtClean="0"/>
              <a:t>모델오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16</a:t>
            </a:r>
            <a:r>
              <a:rPr lang="ko-KR" altLang="en-US" baseline="0" dirty="0" err="1" smtClean="0"/>
              <a:t>개층으로</a:t>
            </a:r>
            <a:r>
              <a:rPr lang="ko-KR" altLang="en-US" baseline="0" dirty="0" smtClean="0"/>
              <a:t> 이루어져있다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91515-13B8-4DC3-A373-F5564866A1D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46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03504" y="411480"/>
            <a:ext cx="3236975" cy="1812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492752" y="411480"/>
            <a:ext cx="3235452" cy="1812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485631" y="411480"/>
            <a:ext cx="3235452" cy="1812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17498" y="2361133"/>
            <a:ext cx="9957003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442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16191" y="717169"/>
            <a:ext cx="811491" cy="281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59433" y="840710"/>
            <a:ext cx="174345" cy="32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748408" y="717169"/>
            <a:ext cx="731520" cy="3426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491996" y="2279904"/>
            <a:ext cx="1337310" cy="28994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139695" y="2383535"/>
            <a:ext cx="2288285" cy="28689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502152" y="2916935"/>
            <a:ext cx="598182" cy="9700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474720" y="4053827"/>
            <a:ext cx="326898" cy="7124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4082796" y="3384803"/>
            <a:ext cx="179070" cy="8877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5426964" y="3241548"/>
            <a:ext cx="326898" cy="7109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6903719" y="3465550"/>
            <a:ext cx="1492757" cy="2278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442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442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721" y="531113"/>
            <a:ext cx="10814557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4428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219200" y="3664696"/>
            <a:ext cx="9896203" cy="100398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20"/>
          <p:cNvSpPr txBox="1"/>
          <p:nvPr/>
        </p:nvSpPr>
        <p:spPr>
          <a:xfrm>
            <a:off x="8631283" y="3969346"/>
            <a:ext cx="256032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95"/>
              </a:spcBef>
            </a:pPr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  <a:cs typeface="Arial" panose="020B0604020202020204" pitchFamily="34" charset="0"/>
              </a:rPr>
              <a:t>    산업경영공학과</a:t>
            </a:r>
            <a:r>
              <a:rPr sz="2000" dirty="0" smtClean="0">
                <a:latin typeface="나눔스퀘어라운드 ExtraBold" pitchFamily="50" charset="-127"/>
                <a:ea typeface="나눔스퀘어라운드 ExtraBold" pitchFamily="50" charset="-127"/>
                <a:cs typeface="Arial" panose="020B0604020202020204" pitchFamily="34" charset="0"/>
              </a:rPr>
              <a:t> </a:t>
            </a:r>
            <a:endParaRPr sz="2000" dirty="0">
              <a:latin typeface="나눔스퀘어라운드 ExtraBold" pitchFamily="50" charset="-127"/>
              <a:ea typeface="나눔스퀘어라운드 ExtraBold" pitchFamily="50" charset="-127"/>
              <a:cs typeface="Arial" panose="020B060402020202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  <a:cs typeface="Arial" panose="020B0604020202020204" pitchFamily="34" charset="0"/>
              </a:rPr>
              <a:t>허진용</a:t>
            </a:r>
            <a:endParaRPr sz="2000" dirty="0">
              <a:latin typeface="나눔스퀘어라운드 ExtraBold" pitchFamily="50" charset="-127"/>
              <a:ea typeface="나눔스퀘어라운드 ExtraBold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5400" y="2819400"/>
            <a:ext cx="9753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Arial" panose="020B0604020202020204" pitchFamily="34" charset="0"/>
              </a:rPr>
              <a:t>R </a:t>
            </a:r>
            <a:r>
              <a:rPr lang="ko-KR" altLang="en-U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45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Arial" panose="020B0604020202020204" pitchFamily="34" charset="0"/>
              </a:rPr>
              <a:t>마이닝</a:t>
            </a:r>
            <a:r>
              <a:rPr lang="ko-KR" altLang="en-US" sz="4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  <a:cs typeface="Arial" panose="020B0604020202020204" pitchFamily="34" charset="0"/>
              </a:rPr>
              <a:t> 기말 프로젝트</a:t>
            </a:r>
            <a:endParaRPr lang="en-US" altLang="ko-KR" sz="45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프로세스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데이터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286000"/>
            <a:ext cx="2688699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062789"/>
            <a:ext cx="1662875" cy="2209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86200"/>
            <a:ext cx="3568269" cy="20574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429000" y="2895600"/>
            <a:ext cx="731723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58200" y="4191000"/>
            <a:ext cx="335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파일명 </a:t>
            </a:r>
            <a:r>
              <a:rPr lang="en-US" altLang="ko-KR" sz="2000" b="1" dirty="0" smtClean="0"/>
              <a:t>: No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Mask</a:t>
            </a:r>
            <a:r>
              <a:rPr lang="en-US" altLang="ko-KR" sz="2000" b="1" dirty="0" smtClean="0"/>
              <a:t>11</a:t>
            </a: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                          -&gt;</a:t>
            </a:r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     </a:t>
            </a:r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                                      No11</a:t>
            </a:r>
            <a:endParaRPr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0" y="1447800"/>
            <a:ext cx="3352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파일명 </a:t>
            </a:r>
            <a:r>
              <a:rPr lang="en-US" altLang="ko-KR" sz="2000" b="1" dirty="0" smtClean="0"/>
              <a:t>: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Mask</a:t>
            </a:r>
            <a:r>
              <a:rPr lang="en-US" altLang="ko-KR" sz="2000" b="1" dirty="0" smtClean="0"/>
              <a:t>12</a:t>
            </a: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                         -&gt;</a:t>
            </a:r>
          </a:p>
          <a:p>
            <a:endParaRPr lang="en-US" altLang="ko-KR" sz="2000" b="1" dirty="0"/>
          </a:p>
          <a:p>
            <a:r>
              <a:rPr lang="en-US" altLang="ko-KR" sz="2000" b="1" dirty="0" smtClean="0"/>
              <a:t>                               Yes12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5354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54102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프로세스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데이터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" y="4013462"/>
            <a:ext cx="10972800" cy="26159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9" y="1703335"/>
            <a:ext cx="2743200" cy="1371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79" y="1193800"/>
            <a:ext cx="1911350" cy="2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1230891"/>
            <a:ext cx="2438400" cy="2438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21" y="1530350"/>
            <a:ext cx="2540000" cy="1866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42" y="1068032"/>
            <a:ext cx="1779300" cy="2601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12" y="1869802"/>
            <a:ext cx="3123802" cy="17541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722" y="1419016"/>
            <a:ext cx="2074878" cy="20254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609601" y="3227335"/>
            <a:ext cx="140368" cy="13446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1049000" y="3397250"/>
            <a:ext cx="304800" cy="10223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50292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프로세스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적용 소스 코드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 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3" y="1295400"/>
            <a:ext cx="551277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971800"/>
            <a:ext cx="8829675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34200" y="1447800"/>
            <a:ext cx="4105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구글드라이버에</a:t>
            </a:r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 저장된</a:t>
            </a:r>
            <a:endParaRPr lang="en-US" altLang="ko-KR" sz="20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en-US" altLang="ko-KR" sz="20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데이터를 가져오기 위한 과정</a:t>
            </a:r>
            <a:endParaRPr lang="ko-KR" altLang="en-US" sz="20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838200" y="4459069"/>
            <a:ext cx="4105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데이터의 이름을</a:t>
            </a:r>
            <a:endParaRPr lang="en-US" altLang="ko-KR" sz="20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en-US" altLang="ko-KR" sz="20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ctr"/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변경해주는 작업</a:t>
            </a:r>
            <a:endParaRPr lang="ko-KR" altLang="en-US" sz="20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1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50292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프로세스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적용 소스 코드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7582363" cy="487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19200"/>
            <a:ext cx="822996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50292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프로세스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적용 소스 코드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1524000"/>
            <a:ext cx="5854649" cy="381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19200"/>
            <a:ext cx="746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50292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프로세스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적용 소스 코드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981575" cy="514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32720"/>
            <a:ext cx="4937175" cy="5134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680011" y="1743670"/>
            <a:ext cx="1277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loss</a:t>
            </a:r>
            <a:endParaRPr lang="en-US" altLang="ko-KR" sz="54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03346" y="4639270"/>
            <a:ext cx="2748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Accuracy</a:t>
            </a:r>
            <a:endParaRPr lang="en-US" altLang="ko-KR" sz="54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45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54102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문제점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3000" b="1" dirty="0" err="1" smtClean="0">
                <a:latin typeface="나눔스퀘어라운드 Bold" pitchFamily="50" charset="-127"/>
                <a:ea typeface="나눔스퀘어라운드 Bold" pitchFamily="50" charset="-127"/>
              </a:rPr>
              <a:t>오버피팅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 발생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9" y="1431471"/>
            <a:ext cx="5943600" cy="4813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1785878"/>
            <a:ext cx="5105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latin typeface="나눔스퀘어 Bold" pitchFamily="50" charset="-127"/>
                <a:ea typeface="나눔스퀘어 Bold" pitchFamily="50" charset="-127"/>
              </a:rPr>
              <a:t>오버피팅이란</a:t>
            </a:r>
            <a:r>
              <a:rPr lang="en-US" altLang="ko-KR" sz="3000" dirty="0" smtClean="0">
                <a:latin typeface="나눔스퀘어 Bold" pitchFamily="50" charset="-127"/>
                <a:ea typeface="나눔스퀘어 Bold" pitchFamily="50" charset="-127"/>
              </a:rPr>
              <a:t>?</a:t>
            </a:r>
          </a:p>
          <a:p>
            <a:endParaRPr lang="en-US" altLang="ko-KR" sz="3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문자 그대로 너무 과도하게 데이터에 대해 </a:t>
            </a:r>
            <a:endParaRPr lang="en-US" altLang="ko-KR" sz="20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모델을 학습한 경우를 의미한다</a:t>
            </a:r>
            <a:r>
              <a: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. </a:t>
            </a:r>
          </a:p>
          <a:p>
            <a:endParaRPr lang="en-US" altLang="ko-KR" sz="2000" dirty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r>
              <a: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  <a:sym typeface="Wingdings" pitchFamily="2" charset="2"/>
              </a:rPr>
              <a:t> </a:t>
            </a:r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  <a:sym typeface="Wingdings" pitchFamily="2" charset="2"/>
              </a:rPr>
              <a:t>학습된 데이터에 대해서는 높은 정확도를 가져오지만 새로운 데이터에 대한 정확도는 낮게 된다</a:t>
            </a:r>
            <a:r>
              <a: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  <a:sym typeface="Wingdings" pitchFamily="2" charset="2"/>
              </a:rPr>
              <a:t>.</a:t>
            </a:r>
            <a:endParaRPr lang="ko-KR" altLang="en-US" sz="20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61722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문제점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3000" b="1" dirty="0" err="1" smtClean="0">
                <a:latin typeface="나눔스퀘어라운드 Bold" pitchFamily="50" charset="-127"/>
                <a:ea typeface="나눔스퀘어라운드 Bold" pitchFamily="50" charset="-127"/>
              </a:rPr>
              <a:t>오버피팅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 – </a:t>
            </a:r>
            <a:r>
              <a:rPr lang="ko-KR" altLang="en-US" sz="3000" b="1" dirty="0" err="1" smtClean="0">
                <a:latin typeface="나눔스퀘어라운드 Bold" pitchFamily="50" charset="-127"/>
                <a:ea typeface="나눔스퀘어라운드 Bold" pitchFamily="50" charset="-127"/>
              </a:rPr>
              <a:t>스몰데이터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5302984"/>
            <a:ext cx="10591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데이터에 대한 양이 부족하여 학습량이</a:t>
            </a:r>
            <a:endParaRPr lang="en-US" altLang="ko-KR" sz="2000" b="1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000" b="1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000" b="1" dirty="0" smtClean="0">
                <a:latin typeface="나눔스퀘어 Bold" pitchFamily="50" charset="-127"/>
                <a:ea typeface="나눔스퀘어 Bold" pitchFamily="50" charset="-127"/>
              </a:rPr>
              <a:t>                                                                              </a:t>
            </a:r>
            <a:r>
              <a:rPr lang="en-US" altLang="ko-KR" sz="2000" b="1" dirty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   </a:t>
            </a:r>
            <a:r>
              <a:rPr lang="en-US" altLang="ko-KR" sz="2000" b="1" dirty="0" smtClean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 </a:t>
            </a:r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데이터의 양을 늘리는 작업을 추가</a:t>
            </a:r>
            <a:endParaRPr lang="en-US" altLang="ko-KR" sz="2000" b="1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부족하여 오류가 존재하는 경우                                                                      </a:t>
            </a:r>
            <a:endParaRPr lang="en-US" altLang="ko-KR" sz="2000" b="1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000" b="1" dirty="0" smtClean="0">
                <a:latin typeface="나눔스퀘어 Bold" pitchFamily="50" charset="-127"/>
                <a:ea typeface="나눔스퀘어 Bold" pitchFamily="50" charset="-127"/>
              </a:rPr>
              <a:t>                                                                                </a:t>
            </a:r>
          </a:p>
          <a:p>
            <a:r>
              <a:rPr lang="en-US" altLang="ko-KR" sz="2000" b="1" dirty="0" smtClean="0">
                <a:latin typeface="나눔스퀘어 Bold" pitchFamily="50" charset="-127"/>
                <a:ea typeface="나눔스퀘어 Bold" pitchFamily="50" charset="-127"/>
              </a:rPr>
              <a:t>     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862" y="1371600"/>
            <a:ext cx="80942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64770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716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문제점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3000" b="1" dirty="0" err="1" smtClean="0">
                <a:latin typeface="나눔스퀘어라운드 Bold" pitchFamily="50" charset="-127"/>
                <a:ea typeface="나눔스퀘어라운드 Bold" pitchFamily="50" charset="-127"/>
              </a:rPr>
              <a:t>오버피팅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 –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데이터의 문제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8642"/>
            <a:ext cx="4109663" cy="2743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39779"/>
            <a:ext cx="5022921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5105400"/>
            <a:ext cx="1074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데이터에 대한 오류가 존재하는 경우                                             </a:t>
            </a:r>
            <a:endParaRPr lang="en-US" altLang="ko-KR" sz="2000" b="1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000" b="1" dirty="0" smtClean="0">
                <a:latin typeface="나눔스퀘어 Bold" pitchFamily="50" charset="-127"/>
                <a:ea typeface="나눔스퀘어 Bold" pitchFamily="50" charset="-127"/>
              </a:rPr>
              <a:t>                                                                          </a:t>
            </a:r>
            <a:r>
              <a:rPr lang="en-US" altLang="ko-KR" sz="2000" b="1" dirty="0" smtClean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      </a:t>
            </a:r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편차가 </a:t>
            </a:r>
            <a:r>
              <a:rPr lang="ko-KR" altLang="en-US" sz="2000" b="1" dirty="0" err="1" smtClean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커보이는</a:t>
            </a:r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 데이터를 제거해주는 과정을 적용</a:t>
            </a:r>
            <a:endParaRPr lang="en-US" altLang="ko-KR" sz="2000" b="1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2000" b="1" dirty="0" smtClean="0">
                <a:latin typeface="나눔스퀘어 Bold" pitchFamily="50" charset="-127"/>
                <a:ea typeface="나눔스퀘어 Bold" pitchFamily="50" charset="-127"/>
              </a:rPr>
              <a:t>이미지가 복잡한 경우</a:t>
            </a:r>
            <a:endParaRPr lang="ko-KR" altLang="en-US" sz="2000" b="1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64770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7162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문제점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3000" b="1" dirty="0" err="1" smtClean="0">
                <a:latin typeface="나눔스퀘어라운드 Bold" pitchFamily="50" charset="-127"/>
                <a:ea typeface="나눔스퀘어라운드 Bold" pitchFamily="50" charset="-127"/>
              </a:rPr>
              <a:t>오버피팅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3000" b="1" dirty="0"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 – </a:t>
            </a:r>
            <a:r>
              <a:rPr lang="ko-KR" altLang="en-US" sz="3000" b="1" dirty="0" err="1" smtClean="0">
                <a:latin typeface="나눔스퀘어라운드 Bold" pitchFamily="50" charset="-127"/>
                <a:ea typeface="나눔스퀘어라운드 Bold" pitchFamily="50" charset="-127"/>
              </a:rPr>
              <a:t>드랍아웃설정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1" y="1066800"/>
            <a:ext cx="1036320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71600" y="6096000"/>
            <a:ext cx="93806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나눔스퀘어 ExtraBold" pitchFamily="50" charset="-127"/>
                <a:ea typeface="나눔스퀘어 ExtraBold" pitchFamily="50" charset="-127"/>
              </a:rPr>
              <a:t>많은 양의 망으로 인한 </a:t>
            </a:r>
            <a:r>
              <a:rPr lang="ko-KR" altLang="en-US" sz="2500" dirty="0" err="1" smtClean="0">
                <a:latin typeface="나눔스퀘어 ExtraBold" pitchFamily="50" charset="-127"/>
                <a:ea typeface="나눔스퀘어 ExtraBold" pitchFamily="50" charset="-127"/>
              </a:rPr>
              <a:t>오버피팅을</a:t>
            </a:r>
            <a:r>
              <a:rPr lang="ko-KR" altLang="en-US" sz="2500" dirty="0" smtClean="0">
                <a:latin typeface="나눔스퀘어 ExtraBold" pitchFamily="50" charset="-127"/>
                <a:ea typeface="나눔스퀘어 ExtraBold" pitchFamily="50" charset="-127"/>
              </a:rPr>
              <a:t> 줄이기 위해서 </a:t>
            </a:r>
            <a:r>
              <a:rPr lang="ko-KR" altLang="en-US" sz="2500" dirty="0" err="1" smtClean="0">
                <a:latin typeface="나눔스퀘어 ExtraBold" pitchFamily="50" charset="-127"/>
                <a:ea typeface="나눔스퀘어 ExtraBold" pitchFamily="50" charset="-127"/>
              </a:rPr>
              <a:t>드랍아웃</a:t>
            </a:r>
            <a:endParaRPr lang="ko-KR" altLang="en-US" sz="25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57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19800" y="1804323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19800" y="2699235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19800" y="4489059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19800" y="5383971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9800" y="6278881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38850" y="1219200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sz="3000" dirty="0" smtClean="0">
                <a:latin typeface="나눔스퀘어라운드 ExtraBold" pitchFamily="50" charset="-127"/>
                <a:ea typeface="나눔스퀘어라운드 ExtraBold" pitchFamily="50" charset="-127"/>
              </a:rPr>
              <a:t>주</a:t>
            </a:r>
            <a:r>
              <a:rPr lang="ko-KR" altLang="en-US" sz="3000" dirty="0">
                <a:latin typeface="나눔스퀘어라운드 ExtraBold" pitchFamily="50" charset="-127"/>
                <a:ea typeface="나눔스퀘어라운드 ExtraBold" pitchFamily="50" charset="-127"/>
              </a:rPr>
              <a:t>제</a:t>
            </a:r>
            <a:r>
              <a:rPr lang="ko-KR" altLang="en-US" sz="3000" dirty="0" smtClean="0">
                <a:latin typeface="나눔스퀘어라운드 ExtraBold" pitchFamily="50" charset="-127"/>
                <a:ea typeface="나눔스퀘어라운드 ExtraBold" pitchFamily="50" charset="-127"/>
              </a:rPr>
              <a:t>소개</a:t>
            </a:r>
            <a:endParaRPr lang="ko-KR" altLang="en-US" sz="30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850" y="2113188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r>
              <a:rPr lang="en-US" altLang="ko-KR" sz="3000" dirty="0" smtClean="0">
                <a:latin typeface="나눔스퀘어라운드 ExtraBold" pitchFamily="50" charset="-127"/>
                <a:ea typeface="나눔스퀘어라운드 ExtraBold" pitchFamily="50" charset="-127"/>
              </a:rPr>
              <a:t>. </a:t>
            </a:r>
            <a:r>
              <a:rPr lang="ko-KR" altLang="en-US" sz="3000" dirty="0" smtClean="0">
                <a:latin typeface="나눔스퀘어라운드 ExtraBold" pitchFamily="50" charset="-127"/>
                <a:ea typeface="나눔스퀘어라운드 ExtraBold" pitchFamily="50" charset="-127"/>
              </a:rPr>
              <a:t>배경지식 </a:t>
            </a:r>
            <a:r>
              <a:rPr lang="en-US" altLang="ko-KR" sz="3000" dirty="0" smtClean="0"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ko-KR" altLang="en-US" sz="30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9800" y="3901164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라운드 ExtraBold" pitchFamily="50" charset="-127"/>
                <a:ea typeface="나눔스퀘어라운드 ExtraBold" pitchFamily="50" charset="-127"/>
              </a:rPr>
              <a:t>4. </a:t>
            </a:r>
            <a:r>
              <a:rPr lang="ko-KR" altLang="en-US" sz="3000" dirty="0" smtClean="0">
                <a:latin typeface="나눔스퀘어라운드 ExtraBold" pitchFamily="50" charset="-127"/>
                <a:ea typeface="나눔스퀘어라운드 ExtraBold" pitchFamily="50" charset="-127"/>
              </a:rPr>
              <a:t>문제점</a:t>
            </a:r>
            <a:endParaRPr lang="ko-KR" altLang="en-US" sz="30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7420" y="4795152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라운드 ExtraBold" pitchFamily="50" charset="-127"/>
                <a:ea typeface="나눔스퀘어라운드 ExtraBold" pitchFamily="50" charset="-127"/>
              </a:rPr>
              <a:t>5. </a:t>
            </a:r>
            <a:r>
              <a:rPr lang="ko-KR" altLang="en-US" sz="3000" dirty="0" smtClean="0">
                <a:latin typeface="나눔스퀘어라운드 ExtraBold" pitchFamily="50" charset="-127"/>
                <a:ea typeface="나눔스퀘어라운드 ExtraBold" pitchFamily="50" charset="-127"/>
              </a:rPr>
              <a:t>결론</a:t>
            </a:r>
            <a:endParaRPr lang="ko-KR" altLang="en-US" sz="30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27420" y="5689141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라운드 ExtraBold" pitchFamily="50" charset="-127"/>
                <a:ea typeface="나눔스퀘어라운드 ExtraBold" pitchFamily="50" charset="-127"/>
              </a:rPr>
              <a:t>6. </a:t>
            </a:r>
            <a:r>
              <a:rPr lang="ko-KR" altLang="en-US" sz="3000" dirty="0" smtClean="0">
                <a:latin typeface="나눔스퀘어라운드 ExtraBold" pitchFamily="50" charset="-127"/>
                <a:ea typeface="나눔스퀘어라운드 ExtraBold" pitchFamily="50" charset="-127"/>
              </a:rPr>
              <a:t>토</a:t>
            </a:r>
            <a:r>
              <a:rPr lang="ko-KR" altLang="en-US" sz="3000" dirty="0">
                <a:latin typeface="나눔스퀘어라운드 ExtraBold" pitchFamily="50" charset="-127"/>
                <a:ea typeface="나눔스퀘어라운드 ExtraBold" pitchFamily="50" charset="-127"/>
              </a:rPr>
              <a:t>론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19800" y="3594147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420" y="3007176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라운드 ExtraBold" pitchFamily="50" charset="-127"/>
                <a:ea typeface="나눔스퀘어라운드 ExtraBold" pitchFamily="50" charset="-127"/>
              </a:rPr>
              <a:t>3. </a:t>
            </a:r>
            <a:r>
              <a:rPr lang="ko-KR" altLang="en-US" sz="3000" dirty="0" smtClean="0">
                <a:latin typeface="나눔스퀘어라운드 ExtraBold" pitchFamily="50" charset="-127"/>
                <a:ea typeface="나눔스퀘어라운드 ExtraBold" pitchFamily="50" charset="-127"/>
              </a:rPr>
              <a:t>프로세</a:t>
            </a:r>
            <a:r>
              <a:rPr lang="ko-KR" altLang="en-US" sz="3000" dirty="0">
                <a:latin typeface="나눔스퀘어라운드 ExtraBold" pitchFamily="50" charset="-127"/>
                <a:ea typeface="나눔스퀘어라운드 ExtraBold" pitchFamily="50" charset="-127"/>
              </a:rPr>
              <a:t>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" y="228600"/>
            <a:ext cx="57835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dirty="0" smtClean="0">
                <a:ln>
                  <a:solidFill>
                    <a:schemeClr val="tx1"/>
                  </a:solidFill>
                </a:ln>
                <a:latin typeface="나눔스퀘어라운드 ExtraBold" pitchFamily="50" charset="-127"/>
                <a:ea typeface="나눔스퀘어라운드 ExtraBold" pitchFamily="50" charset="-127"/>
              </a:rPr>
              <a:t>C o n t e n t s</a:t>
            </a:r>
            <a:endParaRPr lang="ko-KR" altLang="en-US" sz="5500" b="1" dirty="0">
              <a:ln>
                <a:solidFill>
                  <a:schemeClr val="tx1"/>
                </a:solidFill>
              </a:ln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44958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5.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결론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적용 소스 코드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58779"/>
            <a:ext cx="7048500" cy="563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58779"/>
            <a:ext cx="6934200" cy="56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36576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5.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결론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그래프 비교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07" y="1371600"/>
            <a:ext cx="518409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95400"/>
            <a:ext cx="544805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403346" y="4639270"/>
            <a:ext cx="2748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Accuracy</a:t>
            </a:r>
            <a:endParaRPr lang="en-US" altLang="ko-KR" sz="54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06000" y="2057400"/>
            <a:ext cx="1277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loss</a:t>
            </a:r>
            <a:endParaRPr lang="en-US" altLang="ko-KR" sz="54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8600" y="853437"/>
            <a:ext cx="44958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36576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5.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결론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그래프 비교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07" y="1371600"/>
            <a:ext cx="518409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20407" y="4639270"/>
            <a:ext cx="2914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err="1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Acc</a:t>
            </a:r>
            <a:r>
              <a:rPr lang="en-US" altLang="ko-KR" sz="5400" b="1" cap="none" spc="0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_</a:t>
            </a:r>
            <a:r>
              <a:rPr lang="ko-KR" altLang="en-US" sz="5400" b="1" cap="none" spc="0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개선</a:t>
            </a:r>
            <a:endParaRPr lang="en-US" altLang="ko-KR" sz="54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36523"/>
            <a:ext cx="4981575" cy="4911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346946" y="4756593"/>
            <a:ext cx="27487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Accuracy</a:t>
            </a:r>
            <a:endParaRPr lang="en-US" altLang="ko-KR" sz="54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600" y="853437"/>
            <a:ext cx="44958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5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36576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5.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결론 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그래프 비교</a:t>
            </a:r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544805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76316" y="2057400"/>
            <a:ext cx="3007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loss_</a:t>
            </a:r>
            <a:r>
              <a:rPr lang="ko-KR" altLang="en-US" sz="5400" b="1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개선</a:t>
            </a:r>
            <a:endParaRPr lang="en-US" altLang="ko-KR" sz="54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95400"/>
            <a:ext cx="4937175" cy="5072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680011" y="1743670"/>
            <a:ext cx="1277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loss</a:t>
            </a:r>
            <a:endParaRPr lang="en-US" altLang="ko-KR" sz="54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600" y="853437"/>
            <a:ext cx="44958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5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16002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3048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6.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토론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38322444"/>
              </p:ext>
            </p:extLst>
          </p:nvPr>
        </p:nvGraphicFramePr>
        <p:xfrm>
          <a:off x="914400" y="990600"/>
          <a:ext cx="10668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123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3490" y="2577247"/>
            <a:ext cx="4384548" cy="6927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" y="3409985"/>
            <a:ext cx="12191999" cy="2228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800" spc="-365" dirty="0">
                <a:solidFill>
                  <a:srgbClr val="76707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Q</a:t>
            </a:r>
            <a:r>
              <a:rPr sz="4800" spc="180" dirty="0">
                <a:solidFill>
                  <a:srgbClr val="76707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&amp;</a:t>
            </a:r>
            <a:r>
              <a:rPr sz="4800" spc="85" dirty="0">
                <a:solidFill>
                  <a:srgbClr val="00A99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r>
              <a:rPr sz="4800" spc="360" dirty="0" smtClean="0">
                <a:solidFill>
                  <a:srgbClr val="00A99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?</a:t>
            </a:r>
            <a:r>
              <a:rPr lang="en-US" sz="4800" spc="360" dirty="0" smtClean="0">
                <a:solidFill>
                  <a:srgbClr val="00A99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/>
            </a:r>
            <a:br>
              <a:rPr lang="en-US" sz="4800" spc="360" dirty="0" smtClean="0">
                <a:solidFill>
                  <a:srgbClr val="00A99B"/>
                </a:solidFill>
                <a:latin typeface="나눔스퀘어라운드 ExtraBold" pitchFamily="50" charset="-127"/>
                <a:ea typeface="나눔스퀘어라운드 ExtraBold" pitchFamily="50" charset="-127"/>
              </a:rPr>
            </a:br>
            <a:r>
              <a:rPr lang="en-US" sz="4800" spc="360" dirty="0" smtClean="0">
                <a:solidFill>
                  <a:srgbClr val="00A99B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/>
            </a:r>
            <a:br>
              <a:rPr lang="en-US" sz="4800" spc="360" dirty="0" smtClean="0">
                <a:solidFill>
                  <a:srgbClr val="00A99B"/>
                </a:solidFill>
                <a:latin typeface="나눔스퀘어라운드 ExtraBold" pitchFamily="50" charset="-127"/>
                <a:ea typeface="나눔스퀘어라운드 ExtraBold" pitchFamily="50" charset="-127"/>
              </a:rPr>
            </a:br>
            <a:endParaRPr sz="4800" dirty="0">
              <a:ln>
                <a:solidFill>
                  <a:srgbClr val="C00000"/>
                </a:solidFill>
              </a:ln>
              <a:solidFill>
                <a:srgbClr val="FF000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304800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주</a:t>
            </a:r>
            <a:r>
              <a:rPr lang="ko-KR" altLang="en-US" sz="3000" b="1" dirty="0">
                <a:latin typeface="나눔스퀘어라운드 Bold" pitchFamily="50" charset="-127"/>
                <a:ea typeface="나눔스퀘어라운드 Bold" pitchFamily="50" charset="-127"/>
              </a:rPr>
              <a:t>제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소개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1200149"/>
            <a:ext cx="6936607" cy="52387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6073905" cy="4953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6253749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2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304800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배경지식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47800"/>
            <a:ext cx="7239000" cy="4038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05" y="2133600"/>
            <a:ext cx="8483289" cy="43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4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304800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배경지식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0"/>
            <a:ext cx="10210800" cy="51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6700" y="304800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배경지식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19" y="1238250"/>
            <a:ext cx="10179281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6700" y="304800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배경지식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78832"/>
            <a:ext cx="9906000" cy="2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40832"/>
            <a:ext cx="8763000" cy="47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7929"/>
            <a:ext cx="7458447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95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6700" y="304800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배경지식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0"/>
            <a:ext cx="5994402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2800" y="2160181"/>
            <a:ext cx="4572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 err="1" smtClean="0">
                <a:latin typeface="나눔스퀘어 ExtraBold" pitchFamily="50" charset="-127"/>
                <a:ea typeface="나눔스퀘어 ExtraBold" pitchFamily="50" charset="-127"/>
              </a:rPr>
              <a:t>오버피팅을</a:t>
            </a:r>
            <a:r>
              <a:rPr lang="ko-KR" altLang="en-US" sz="2500" dirty="0" smtClean="0">
                <a:latin typeface="나눔스퀘어 ExtraBold" pitchFamily="50" charset="-127"/>
                <a:ea typeface="나눔스퀘어 ExtraBold" pitchFamily="50" charset="-127"/>
              </a:rPr>
              <a:t> 방지하기 위해서</a:t>
            </a:r>
            <a:endParaRPr lang="en-US" altLang="ko-KR" sz="25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5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500" dirty="0"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500" dirty="0" err="1" smtClean="0">
                <a:latin typeface="나눔스퀘어 ExtraBold" pitchFamily="50" charset="-127"/>
                <a:ea typeface="나눔스퀘어 ExtraBold" pitchFamily="50" charset="-127"/>
              </a:rPr>
              <a:t>파라미터</a:t>
            </a:r>
            <a:r>
              <a:rPr lang="ko-KR" altLang="en-US" sz="2500" dirty="0" smtClean="0">
                <a:latin typeface="나눔스퀘어 ExtraBold" pitchFamily="50" charset="-127"/>
                <a:ea typeface="나눔스퀘어 ExtraBold" pitchFamily="50" charset="-127"/>
              </a:rPr>
              <a:t> 값을 줄이기 위해서</a:t>
            </a:r>
            <a:endParaRPr lang="en-US" altLang="ko-KR" sz="25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5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500" dirty="0"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500" dirty="0" smtClean="0">
                <a:latin typeface="나눔스퀘어 ExtraBold" pitchFamily="50" charset="-127"/>
                <a:ea typeface="나눔스퀘어 ExtraBold" pitchFamily="50" charset="-127"/>
              </a:rPr>
              <a:t>메모리 사용량을 줄이기 위해서</a:t>
            </a:r>
            <a:endParaRPr lang="en-US" altLang="ko-KR" sz="2500" dirty="0" smtClean="0"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500" dirty="0">
              <a:latin typeface="나눔스퀘어 ExtraBold" pitchFamily="50" charset="-127"/>
              <a:ea typeface="나눔스퀘어 ExtraBold" pitchFamily="50" charset="-127"/>
            </a:endParaRPr>
          </a:p>
          <a:p>
            <a:endParaRPr lang="ko-KR" altLang="en-US" sz="25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9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0" y="853437"/>
            <a:ext cx="4432300" cy="45719"/>
          </a:xfrm>
          <a:prstGeom prst="rect">
            <a:avLst/>
          </a:prstGeom>
          <a:solidFill>
            <a:srgbClr val="C00000"/>
          </a:solidFill>
          <a:ln w="3175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6700" y="304800"/>
            <a:ext cx="308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3000" b="1" dirty="0" smtClean="0">
                <a:latin typeface="나눔스퀘어라운드 Bold" pitchFamily="50" charset="-127"/>
                <a:ea typeface="나눔스퀘어라운드 Bold" pitchFamily="50" charset="-127"/>
              </a:rPr>
              <a:t>배경지식</a:t>
            </a:r>
            <a:endParaRPr lang="ko-KR" altLang="en-US" sz="3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10648950" cy="51021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583531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3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</TotalTime>
  <Words>1018</Words>
  <Application>Microsoft Office PowerPoint</Application>
  <PresentationFormat>사용자 지정</PresentationFormat>
  <Paragraphs>183</Paragraphs>
  <Slides>25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Q&amp;A?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teokim</dc:creator>
  <cp:lastModifiedBy>Windows 사용자</cp:lastModifiedBy>
  <cp:revision>203</cp:revision>
  <dcterms:created xsi:type="dcterms:W3CDTF">2019-06-17T06:05:24Z</dcterms:created>
  <dcterms:modified xsi:type="dcterms:W3CDTF">2020-06-16T07:59:40Z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2018-01-07T00:00:00Z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2019-06-17T00:00:00Z</vt:filetime>
  </property>
</Properties>
</file>